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447" r:id="rId3"/>
    <p:sldId id="448" r:id="rId4"/>
    <p:sldId id="450" r:id="rId5"/>
    <p:sldId id="452" r:id="rId6"/>
    <p:sldId id="454" r:id="rId7"/>
    <p:sldId id="455" r:id="rId8"/>
    <p:sldId id="449" r:id="rId9"/>
    <p:sldId id="473" r:id="rId10"/>
    <p:sldId id="458" r:id="rId11"/>
    <p:sldId id="459" r:id="rId12"/>
    <p:sldId id="461" r:id="rId13"/>
    <p:sldId id="463" r:id="rId14"/>
    <p:sldId id="464" r:id="rId15"/>
    <p:sldId id="465" r:id="rId16"/>
    <p:sldId id="466" r:id="rId17"/>
    <p:sldId id="456" r:id="rId18"/>
    <p:sldId id="468" r:id="rId19"/>
    <p:sldId id="469" r:id="rId20"/>
    <p:sldId id="474" r:id="rId21"/>
    <p:sldId id="470" r:id="rId22"/>
    <p:sldId id="471" r:id="rId23"/>
    <p:sldId id="472" r:id="rId24"/>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FFCC"/>
    <a:srgbClr val="0000CC"/>
    <a:srgbClr val="7FC3ED"/>
    <a:srgbClr val="D865E1"/>
    <a:srgbClr val="CC3399"/>
    <a:srgbClr val="FFFFFF"/>
    <a:srgbClr val="CC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82" autoAdjust="0"/>
    <p:restoredTop sz="94660"/>
  </p:normalViewPr>
  <p:slideViewPr>
    <p:cSldViewPr snapToObjects="1">
      <p:cViewPr varScale="1">
        <p:scale>
          <a:sx n="84" d="100"/>
          <a:sy n="84" d="100"/>
        </p:scale>
        <p:origin x="-103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04"/>
    </p:cViewPr>
  </p:sorterViewPr>
  <p:notesViewPr>
    <p:cSldViewPr snapToObjects="1">
      <p:cViewPr varScale="1">
        <p:scale>
          <a:sx n="62" d="100"/>
          <a:sy n="62" d="100"/>
        </p:scale>
        <p:origin x="-2982" y="-7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7062794-1CCD-4C20-B031-1A594F7B7ECE}" type="datetimeFigureOut">
              <a:rPr lang="zh-CN" altLang="en-US"/>
              <a:pPr>
                <a:defRPr/>
              </a:pPr>
              <a:t>2013/7/12</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A27A487-2FB2-4351-9DA0-02E999CDC42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5CF0462-501D-4965-A513-DC2D1FD4D3D5}" type="slidenum">
              <a:rPr lang="en-US" altLang="zh-CN" smtClean="0"/>
              <a:pPr>
                <a:defRPr/>
              </a:pPr>
              <a:t>8</a:t>
            </a:fld>
            <a:endParaRPr lang="en-US" altLang="zh-CN" smtClean="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02E318-1D69-4C6A-88EF-31E24619A808}" type="slidenum">
              <a:rPr lang="en-US" altLang="zh-CN"/>
              <a:pPr>
                <a:defRPr/>
              </a:pPr>
              <a:t>14</a:t>
            </a:fld>
            <a:endParaRPr lang="en-US" altLang="zh-CN"/>
          </a:p>
        </p:txBody>
      </p:sp>
      <p:sp>
        <p:nvSpPr>
          <p:cNvPr id="33794"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Content Layouts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9" descr="logo"/>
          <p:cNvPicPr>
            <a:picLocks noChangeAspect="1" noChangeArrowheads="1"/>
          </p:cNvPicPr>
          <p:nvPr/>
        </p:nvPicPr>
        <p:blipFill>
          <a:blip r:embed="rId2" cstate="print"/>
          <a:srcRect/>
          <a:stretch>
            <a:fillRect/>
          </a:stretch>
        </p:blipFill>
        <p:spPr bwMode="auto">
          <a:xfrm>
            <a:off x="5667375" y="0"/>
            <a:ext cx="3476625" cy="876300"/>
          </a:xfrm>
          <a:prstGeom prst="rect">
            <a:avLst/>
          </a:prstGeom>
          <a:noFill/>
          <a:ln w="9525">
            <a:noFill/>
            <a:miter lim="800000"/>
            <a:headEnd/>
            <a:tailEnd/>
          </a:ln>
        </p:spPr>
      </p:pic>
      <p:sp>
        <p:nvSpPr>
          <p:cNvPr id="5" name="Rectangle 20"/>
          <p:cNvSpPr>
            <a:spLocks noChangeArrowheads="1"/>
          </p:cNvSpPr>
          <p:nvPr/>
        </p:nvSpPr>
        <p:spPr bwMode="gray">
          <a:xfrm>
            <a:off x="468313" y="3284538"/>
            <a:ext cx="8226425" cy="31750"/>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1" lang="zh-CN" altLang="zh-CN" sz="2400">
              <a:latin typeface="+mn-lt"/>
              <a:ea typeface="+mn-ea"/>
            </a:endParaRPr>
          </a:p>
        </p:txBody>
      </p:sp>
      <p:sp>
        <p:nvSpPr>
          <p:cNvPr id="5132" name="Rectangle 12"/>
          <p:cNvSpPr>
            <a:spLocks noGrp="1" noChangeArrowheads="1"/>
          </p:cNvSpPr>
          <p:nvPr>
            <p:ph type="ctrTitle"/>
          </p:nvPr>
        </p:nvSpPr>
        <p:spPr>
          <a:xfrm>
            <a:off x="684213" y="1628775"/>
            <a:ext cx="7777162" cy="1462088"/>
          </a:xfrm>
        </p:spPr>
        <p:txBody>
          <a:bodyPr/>
          <a:lstStyle>
            <a:lvl1pPr algn="ctr">
              <a:defRPr sz="4000"/>
            </a:lvl1pPr>
          </a:lstStyle>
          <a:p>
            <a:pPr lvl="0"/>
            <a:r>
              <a:rPr lang="zh-CN" altLang="en-US" noProof="0" smtClean="0"/>
              <a:t>单击此处编辑母版标题样式</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6"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58C1ABB9-C510-47B1-BCDC-29FB53B3FE67}" type="datetimeFigureOut">
              <a:rPr lang="zh-CN" altLang="en-US"/>
              <a:pPr>
                <a:defRPr/>
              </a:pPr>
              <a:t>2013/7/12</a:t>
            </a:fld>
            <a:endParaRPr lang="zh-CN" altLang="en-US"/>
          </a:p>
        </p:txBody>
      </p:sp>
      <p:sp>
        <p:nvSpPr>
          <p:cNvPr id="7"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zh-CN" altLang="en-US"/>
          </a:p>
        </p:txBody>
      </p:sp>
      <p:sp>
        <p:nvSpPr>
          <p:cNvPr id="8"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31343F3-759C-402B-91D3-E50C4DB184A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1EE11647-8D07-439B-8621-4285D4341650}" type="datetimeFigureOut">
              <a:rPr lang="zh-CN" altLang="en-US"/>
              <a:pPr>
                <a:defRPr/>
              </a:pPr>
              <a:t>2013/7/12</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FC511073-466F-4553-8556-F8BB2B6108C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26250" y="214313"/>
            <a:ext cx="2117725"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214313"/>
            <a:ext cx="6205537"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D509E0AC-EA60-4EC9-9497-61B42C680690}" type="datetimeFigureOut">
              <a:rPr lang="zh-CN" altLang="en-US"/>
              <a:pPr>
                <a:defRPr/>
              </a:pPr>
              <a:t>2013/7/12</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4A8DA6B2-32D8-4BC1-8EC3-52FE62752614}"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68313" y="214313"/>
            <a:ext cx="8475662" cy="6223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196975"/>
            <a:ext cx="8415337" cy="23907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3" y="3740150"/>
            <a:ext cx="8415337" cy="2392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fld id="{158AED76-29AA-474F-B93B-91029C643F6C}" type="datetimeFigureOut">
              <a:rPr lang="zh-CN" altLang="en-US"/>
              <a:pPr>
                <a:defRPr/>
              </a:pPr>
              <a:t>2013/7/12</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5B7BBD15-B1D4-4701-8CC8-6BC23D0EF474}"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214313"/>
            <a:ext cx="8475662" cy="6223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196975"/>
            <a:ext cx="8415337" cy="4935538"/>
          </a:xfrm>
        </p:spPr>
        <p:txBody>
          <a:bodyPr/>
          <a:lstStyle/>
          <a:p>
            <a:pPr lvl="0"/>
            <a:r>
              <a:rPr lang="zh-CN" altLang="en-US" noProof="0" smtClean="0"/>
              <a:t>单击图标添加表格</a:t>
            </a:r>
            <a:endParaRPr lang="zh-CN" altLang="en-US" noProof="0"/>
          </a:p>
        </p:txBody>
      </p:sp>
      <p:sp>
        <p:nvSpPr>
          <p:cNvPr id="4" name="Rectangle 11"/>
          <p:cNvSpPr>
            <a:spLocks noGrp="1" noChangeArrowheads="1"/>
          </p:cNvSpPr>
          <p:nvPr>
            <p:ph type="dt" sz="half" idx="10"/>
          </p:nvPr>
        </p:nvSpPr>
        <p:spPr>
          <a:ln/>
        </p:spPr>
        <p:txBody>
          <a:bodyPr/>
          <a:lstStyle>
            <a:lvl1pPr>
              <a:defRPr/>
            </a:lvl1pPr>
          </a:lstStyle>
          <a:p>
            <a:pPr>
              <a:defRPr/>
            </a:pPr>
            <a:fld id="{86A0EFC4-0B6A-457B-A7F7-D375E0D70AFF}" type="datetimeFigureOut">
              <a:rPr lang="zh-CN" altLang="en-US"/>
              <a:pPr>
                <a:defRPr/>
              </a:pPr>
              <a:t>2013/7/12</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B6D615C9-AEAD-4879-8D43-8F48EF10751C}"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214313"/>
            <a:ext cx="8475662" cy="6223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196975"/>
            <a:ext cx="4130675" cy="49355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1388" y="1196975"/>
            <a:ext cx="4132262" cy="49355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fld id="{424B39A3-7B18-4975-A3F9-C2384CB17383}" type="datetimeFigureOut">
              <a:rPr lang="zh-CN" altLang="en-US"/>
              <a:pPr>
                <a:defRPr/>
              </a:pPr>
              <a:t>2013/7/12</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1C639590-2DCD-421B-9ACB-3607359FF883}"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325438"/>
            <a:ext cx="8229600" cy="9271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0"/>
            <a:ext cx="8229600" cy="4525963"/>
          </a:xfr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0F5B4A82-0670-4228-9E6A-9534228328C9}"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F153AF18-55CD-4A24-A7B1-98FE5669F2F1}" type="datetimeFigureOut">
              <a:rPr lang="zh-CN" altLang="en-US"/>
              <a:pPr>
                <a:defRPr/>
              </a:pPr>
              <a:t>2013/7/12</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3F2D517D-0C1A-48FB-BC77-D84820BA3AA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fld id="{1BAF6042-7444-4C20-8E27-D80966F59D7C}" type="datetimeFigureOut">
              <a:rPr lang="zh-CN" altLang="en-US"/>
              <a:pPr>
                <a:defRPr/>
              </a:pPr>
              <a:t>2013/7/12</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65AC9A4-A017-43E1-BF67-CB6C214110D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96975"/>
            <a:ext cx="4130675" cy="4935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1388" y="1196975"/>
            <a:ext cx="4132262" cy="4935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fld id="{02BB58F8-CEEB-48C6-8ABD-8138749C722D}" type="datetimeFigureOut">
              <a:rPr lang="zh-CN" altLang="en-US"/>
              <a:pPr>
                <a:defRPr/>
              </a:pPr>
              <a:t>2013/7/12</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1A430EC4-49B7-4C70-A02C-8EF7B8D005C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fld id="{17386DBA-0C16-476D-9670-1B0972D3C57E}" type="datetimeFigureOut">
              <a:rPr lang="zh-CN" altLang="en-US"/>
              <a:pPr>
                <a:defRPr/>
              </a:pPr>
              <a:t>2013/7/12</a:t>
            </a:fld>
            <a:endParaRPr lang="zh-CN"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13"/>
          <p:cNvSpPr>
            <a:spLocks noGrp="1" noChangeArrowheads="1"/>
          </p:cNvSpPr>
          <p:nvPr>
            <p:ph type="sldNum" sz="quarter" idx="12"/>
          </p:nvPr>
        </p:nvSpPr>
        <p:spPr>
          <a:ln/>
        </p:spPr>
        <p:txBody>
          <a:bodyPr/>
          <a:lstStyle>
            <a:lvl1pPr>
              <a:defRPr/>
            </a:lvl1pPr>
          </a:lstStyle>
          <a:p>
            <a:pPr>
              <a:defRPr/>
            </a:pPr>
            <a:fld id="{EEC48757-6D9D-410E-B698-C5118BDA611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fld id="{9C2C7D72-504D-4211-82C0-3B9181D087EB}" type="datetimeFigureOut">
              <a:rPr lang="zh-CN" altLang="en-US"/>
              <a:pPr>
                <a:defRPr/>
              </a:pPr>
              <a:t>2013/7/12</a:t>
            </a:fld>
            <a:endParaRPr lang="zh-CN"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13"/>
          <p:cNvSpPr>
            <a:spLocks noGrp="1" noChangeArrowheads="1"/>
          </p:cNvSpPr>
          <p:nvPr>
            <p:ph type="sldNum" sz="quarter" idx="12"/>
          </p:nvPr>
        </p:nvSpPr>
        <p:spPr>
          <a:ln/>
        </p:spPr>
        <p:txBody>
          <a:bodyPr/>
          <a:lstStyle>
            <a:lvl1pPr>
              <a:defRPr/>
            </a:lvl1pPr>
          </a:lstStyle>
          <a:p>
            <a:pPr>
              <a:defRPr/>
            </a:pPr>
            <a:fld id="{EEF9FE95-6DE4-49F6-8A93-70ED1B9C84ED}"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4786EBF7-EB6F-40EA-8D88-86A73C62B1B3}" type="datetimeFigureOut">
              <a:rPr lang="zh-CN" altLang="en-US"/>
              <a:pPr>
                <a:defRPr/>
              </a:pPr>
              <a:t>2013/7/12</a:t>
            </a:fld>
            <a:endParaRPr lang="zh-CN"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13"/>
          <p:cNvSpPr>
            <a:spLocks noGrp="1" noChangeArrowheads="1"/>
          </p:cNvSpPr>
          <p:nvPr>
            <p:ph type="sldNum" sz="quarter" idx="12"/>
          </p:nvPr>
        </p:nvSpPr>
        <p:spPr>
          <a:ln/>
        </p:spPr>
        <p:txBody>
          <a:bodyPr/>
          <a:lstStyle>
            <a:lvl1pPr>
              <a:defRPr/>
            </a:lvl1pPr>
          </a:lstStyle>
          <a:p>
            <a:pPr>
              <a:defRPr/>
            </a:pPr>
            <a:fld id="{4D4C9A2B-167F-4170-A193-34ABECB04EE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B8625E8F-7609-4137-AE7E-3FE38CFC765A}" type="datetimeFigureOut">
              <a:rPr lang="zh-CN" altLang="en-US"/>
              <a:pPr>
                <a:defRPr/>
              </a:pPr>
              <a:t>2013/7/12</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6CAC5FF7-4C52-436B-839A-7E86D8ACA21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EC3C0A0B-3663-47DD-823C-EABD1F4DD9FC}" type="datetimeFigureOut">
              <a:rPr lang="zh-CN" altLang="en-US"/>
              <a:pPr>
                <a:defRPr/>
              </a:pPr>
              <a:t>2013/7/12</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DCFD9706-6A88-4692-A1B2-3BE19853019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gray">
          <a:xfrm>
            <a:off x="468313" y="981075"/>
            <a:ext cx="8226425" cy="31750"/>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1" lang="zh-CN" altLang="zh-CN" sz="2400">
              <a:latin typeface="+mn-lt"/>
              <a:ea typeface="+mn-ea"/>
            </a:endParaRPr>
          </a:p>
        </p:txBody>
      </p:sp>
      <p:sp>
        <p:nvSpPr>
          <p:cNvPr id="1027" name="Rectangle 9"/>
          <p:cNvSpPr>
            <a:spLocks noGrp="1" noChangeArrowheads="1"/>
          </p:cNvSpPr>
          <p:nvPr>
            <p:ph type="title"/>
          </p:nvPr>
        </p:nvSpPr>
        <p:spPr bwMode="auto">
          <a:xfrm>
            <a:off x="468313" y="214313"/>
            <a:ext cx="8475662" cy="622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10"/>
          <p:cNvSpPr>
            <a:spLocks noGrp="1" noChangeArrowheads="1"/>
          </p:cNvSpPr>
          <p:nvPr>
            <p:ph type="body" idx="1"/>
          </p:nvPr>
        </p:nvSpPr>
        <p:spPr bwMode="auto">
          <a:xfrm>
            <a:off x="468313" y="1196975"/>
            <a:ext cx="8415337" cy="4935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fontAlgn="auto">
              <a:spcBef>
                <a:spcPts val="0"/>
              </a:spcBef>
              <a:spcAft>
                <a:spcPts val="0"/>
              </a:spcAft>
              <a:defRPr sz="1400" b="0">
                <a:solidFill>
                  <a:schemeClr val="tx1"/>
                </a:solidFill>
                <a:latin typeface="+mn-lt"/>
                <a:ea typeface="宋体" pitchFamily="2" charset="-122"/>
              </a:defRPr>
            </a:lvl1pPr>
          </a:lstStyle>
          <a:p>
            <a:pPr>
              <a:defRPr/>
            </a:pPr>
            <a:fld id="{6DAD5BF9-D207-46A1-9C6A-85F6BC0936E7}" type="datetimeFigureOut">
              <a:rPr lang="zh-CN" altLang="en-US"/>
              <a:pPr>
                <a:defRPr/>
              </a:pPr>
              <a:t>2013/7/12</a:t>
            </a:fld>
            <a:endParaRPr lang="zh-CN" altLang="en-U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b="0">
                <a:solidFill>
                  <a:schemeClr val="tx1"/>
                </a:solidFill>
                <a:latin typeface="+mn-lt"/>
                <a:ea typeface="宋体" pitchFamily="2" charset="-122"/>
              </a:defRPr>
            </a:lvl1pPr>
          </a:lstStyle>
          <a:p>
            <a:pPr>
              <a:defRPr/>
            </a:pPr>
            <a:endParaRPr lang="zh-CN" altLang="en-U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b="0">
                <a:solidFill>
                  <a:schemeClr val="tx1"/>
                </a:solidFill>
                <a:latin typeface="+mn-lt"/>
                <a:ea typeface="宋体" pitchFamily="2" charset="-122"/>
              </a:defRPr>
            </a:lvl1pPr>
          </a:lstStyle>
          <a:p>
            <a:pPr>
              <a:defRPr/>
            </a:pPr>
            <a:fld id="{85A2DDDC-574F-4195-A7CF-B6A5E2912C31}" type="slidenum">
              <a:rPr lang="zh-CN" altLang="en-US"/>
              <a:pPr>
                <a:defRPr/>
              </a:pPr>
              <a:t>‹#›</a:t>
            </a:fld>
            <a:endParaRPr lang="zh-CN" altLang="en-US"/>
          </a:p>
        </p:txBody>
      </p:sp>
      <p:pic>
        <p:nvPicPr>
          <p:cNvPr id="1032" name="Picture 19" descr="logo"/>
          <p:cNvPicPr>
            <a:picLocks noChangeAspect="1" noChangeArrowheads="1"/>
          </p:cNvPicPr>
          <p:nvPr/>
        </p:nvPicPr>
        <p:blipFill>
          <a:blip r:embed="rId17" cstate="print"/>
          <a:srcRect/>
          <a:stretch>
            <a:fillRect/>
          </a:stretch>
        </p:blipFill>
        <p:spPr bwMode="auto">
          <a:xfrm>
            <a:off x="6877050" y="6286500"/>
            <a:ext cx="2266950"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alibri" pitchFamily="34" charset="0"/>
          <a:ea typeface="宋体" pitchFamily="2" charset="-122"/>
        </a:defRPr>
      </a:lvl2pPr>
      <a:lvl3pPr algn="ctr" rtl="0" eaLnBrk="0" fontAlgn="base" hangingPunct="0">
        <a:spcBef>
          <a:spcPct val="0"/>
        </a:spcBef>
        <a:spcAft>
          <a:spcPct val="0"/>
        </a:spcAft>
        <a:defRPr sz="3600" b="1">
          <a:solidFill>
            <a:schemeClr val="tx2"/>
          </a:solidFill>
          <a:latin typeface="Calibri" pitchFamily="34" charset="0"/>
          <a:ea typeface="宋体" pitchFamily="2" charset="-122"/>
        </a:defRPr>
      </a:lvl3pPr>
      <a:lvl4pPr algn="ctr" rtl="0" eaLnBrk="0" fontAlgn="base" hangingPunct="0">
        <a:spcBef>
          <a:spcPct val="0"/>
        </a:spcBef>
        <a:spcAft>
          <a:spcPct val="0"/>
        </a:spcAft>
        <a:defRPr sz="3600" b="1">
          <a:solidFill>
            <a:schemeClr val="tx2"/>
          </a:solidFill>
          <a:latin typeface="Calibri" pitchFamily="34" charset="0"/>
          <a:ea typeface="宋体" pitchFamily="2" charset="-122"/>
        </a:defRPr>
      </a:lvl4pPr>
      <a:lvl5pPr algn="ctr" rtl="0" eaLnBrk="0" fontAlgn="base" hangingPunct="0">
        <a:spcBef>
          <a:spcPct val="0"/>
        </a:spcBef>
        <a:spcAft>
          <a:spcPct val="0"/>
        </a:spcAft>
        <a:defRPr sz="3600" b="1">
          <a:solidFill>
            <a:schemeClr val="tx2"/>
          </a:solidFill>
          <a:latin typeface="Calibri" pitchFamily="34" charset="0"/>
          <a:ea typeface="宋体" pitchFamily="2" charset="-122"/>
        </a:defRPr>
      </a:lvl5pPr>
      <a:lvl6pPr marL="457200" algn="l" rtl="0" eaLnBrk="1" fontAlgn="base" hangingPunct="1">
        <a:spcBef>
          <a:spcPct val="0"/>
        </a:spcBef>
        <a:spcAft>
          <a:spcPct val="0"/>
        </a:spcAft>
        <a:defRPr sz="3600" b="1">
          <a:solidFill>
            <a:schemeClr val="tx2"/>
          </a:solidFill>
          <a:latin typeface="Tahoma" pitchFamily="34" charset="0"/>
          <a:ea typeface="黑体" pitchFamily="2" charset="-122"/>
        </a:defRPr>
      </a:lvl6pPr>
      <a:lvl7pPr marL="914400" algn="l" rtl="0" eaLnBrk="1" fontAlgn="base" hangingPunct="1">
        <a:spcBef>
          <a:spcPct val="0"/>
        </a:spcBef>
        <a:spcAft>
          <a:spcPct val="0"/>
        </a:spcAft>
        <a:defRPr sz="3600" b="1">
          <a:solidFill>
            <a:schemeClr val="tx2"/>
          </a:solidFill>
          <a:latin typeface="Tahoma" pitchFamily="34" charset="0"/>
          <a:ea typeface="黑体" pitchFamily="2" charset="-122"/>
        </a:defRPr>
      </a:lvl7pPr>
      <a:lvl8pPr marL="1371600" algn="l" rtl="0" eaLnBrk="1" fontAlgn="base" hangingPunct="1">
        <a:spcBef>
          <a:spcPct val="0"/>
        </a:spcBef>
        <a:spcAft>
          <a:spcPct val="0"/>
        </a:spcAft>
        <a:defRPr sz="3600" b="1">
          <a:solidFill>
            <a:schemeClr val="tx2"/>
          </a:solidFill>
          <a:latin typeface="Tahoma" pitchFamily="34" charset="0"/>
          <a:ea typeface="黑体" pitchFamily="2" charset="-122"/>
        </a:defRPr>
      </a:lvl8pPr>
      <a:lvl9pPr marL="1828800" algn="l" rtl="0" eaLnBrk="1" fontAlgn="base" hangingPunct="1">
        <a:spcBef>
          <a:spcPct val="0"/>
        </a:spcBef>
        <a:spcAft>
          <a:spcPct val="0"/>
        </a:spcAft>
        <a:defRPr sz="3600" b="1">
          <a:solidFill>
            <a:schemeClr val="tx2"/>
          </a:solidFill>
          <a:latin typeface="Tahoma" pitchFamily="34" charset="0"/>
          <a:ea typeface="黑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ctrTitle"/>
          </p:nvPr>
        </p:nvSpPr>
        <p:spPr>
          <a:xfrm>
            <a:off x="684213" y="1285875"/>
            <a:ext cx="7777162" cy="1677988"/>
          </a:xfrm>
        </p:spPr>
        <p:txBody>
          <a:bodyPr/>
          <a:lstStyle/>
          <a:p>
            <a:pPr>
              <a:lnSpc>
                <a:spcPct val="150000"/>
              </a:lnSpc>
              <a:defRPr/>
            </a:pPr>
            <a:r>
              <a:rPr lang="zh-CN" altLang="zh-CN" dirty="0" smtClean="0">
                <a:solidFill>
                  <a:srgbClr val="FF0000"/>
                </a:solidFill>
                <a:effectLst>
                  <a:outerShdw blurRad="38100" dist="38100" dir="2700000" algn="tl">
                    <a:srgbClr val="000000">
                      <a:alpha val="43137"/>
                    </a:srgbClr>
                  </a:outerShdw>
                </a:effectLst>
                <a:latin typeface="+mn-ea"/>
                <a:ea typeface="+mn-ea"/>
              </a:rPr>
              <a:t>劣质重油高效利用</a:t>
            </a:r>
            <a:r>
              <a:rPr lang="en-US" altLang="zh-CN" dirty="0" smtClean="0">
                <a:solidFill>
                  <a:srgbClr val="FF0000"/>
                </a:solidFill>
                <a:effectLst>
                  <a:outerShdw blurRad="38100" dist="38100" dir="2700000" algn="tl">
                    <a:srgbClr val="000000">
                      <a:alpha val="43137"/>
                    </a:srgbClr>
                  </a:outerShdw>
                </a:effectLst>
                <a:latin typeface="+mn-ea"/>
                <a:ea typeface="+mn-ea"/>
              </a:rPr>
              <a:t/>
            </a:r>
            <a:br>
              <a:rPr lang="en-US" altLang="zh-CN" dirty="0" smtClean="0">
                <a:solidFill>
                  <a:srgbClr val="FF0000"/>
                </a:solidFill>
                <a:effectLst>
                  <a:outerShdw blurRad="38100" dist="38100" dir="2700000" algn="tl">
                    <a:srgbClr val="000000">
                      <a:alpha val="43137"/>
                    </a:srgbClr>
                  </a:outerShdw>
                </a:effectLst>
                <a:latin typeface="+mn-ea"/>
                <a:ea typeface="+mn-ea"/>
              </a:rPr>
            </a:br>
            <a:r>
              <a:rPr lang="zh-CN" altLang="zh-CN" dirty="0" smtClean="0">
                <a:solidFill>
                  <a:srgbClr val="FF0000"/>
                </a:solidFill>
                <a:effectLst>
                  <a:outerShdw blurRad="38100" dist="38100" dir="2700000" algn="tl">
                    <a:srgbClr val="000000">
                      <a:alpha val="43137"/>
                    </a:srgbClr>
                  </a:outerShdw>
                </a:effectLst>
                <a:latin typeface="+mn-ea"/>
                <a:ea typeface="+mn-ea"/>
              </a:rPr>
              <a:t>山东省高等学校协同创新中心</a:t>
            </a:r>
            <a:endParaRPr lang="zh-CN" altLang="zh-CN" dirty="0">
              <a:solidFill>
                <a:srgbClr val="FF0000"/>
              </a:solidFill>
              <a:effectLst>
                <a:outerShdw blurRad="38100" dist="38100" dir="2700000" algn="tl">
                  <a:srgbClr val="000000">
                    <a:alpha val="43137"/>
                  </a:srgbClr>
                </a:outerShdw>
              </a:effectLst>
              <a:latin typeface="+mn-ea"/>
              <a:ea typeface="+mn-ea"/>
            </a:endParaRPr>
          </a:p>
        </p:txBody>
      </p:sp>
      <p:sp>
        <p:nvSpPr>
          <p:cNvPr id="17410" name="副标题 2"/>
          <p:cNvSpPr>
            <a:spLocks noGrp="1"/>
          </p:cNvSpPr>
          <p:nvPr>
            <p:ph type="subTitle" idx="1"/>
          </p:nvPr>
        </p:nvSpPr>
        <p:spPr>
          <a:xfrm>
            <a:off x="1371600" y="3573463"/>
            <a:ext cx="6400800" cy="2016125"/>
          </a:xfrm>
        </p:spPr>
        <p:txBody>
          <a:bodyPr/>
          <a:lstStyle/>
          <a:p>
            <a:pPr eaLnBrk="1" hangingPunct="1">
              <a:lnSpc>
                <a:spcPct val="125000"/>
              </a:lnSpc>
            </a:pPr>
            <a:r>
              <a:rPr lang="zh-CN" altLang="en-US" sz="2800" smtClean="0">
                <a:solidFill>
                  <a:schemeClr val="tx2"/>
                </a:solidFill>
                <a:effectLst>
                  <a:outerShdw blurRad="38100" dist="38100" dir="2700000" algn="tl">
                    <a:srgbClr val="C0C0C0"/>
                  </a:outerShdw>
                </a:effectLst>
                <a:latin typeface="黑体" pitchFamily="2" charset="-122"/>
                <a:cs typeface="Times New Roman" pitchFamily="18" charset="0"/>
              </a:rPr>
              <a:t>刘晨光</a:t>
            </a:r>
          </a:p>
          <a:p>
            <a:pPr eaLnBrk="1" hangingPunct="1">
              <a:lnSpc>
                <a:spcPct val="125000"/>
              </a:lnSpc>
            </a:pPr>
            <a:r>
              <a:rPr lang="zh-CN" altLang="en-US" sz="2800" smtClean="0">
                <a:solidFill>
                  <a:schemeClr val="tx2"/>
                </a:solidFill>
                <a:effectLst>
                  <a:outerShdw blurRad="38100" dist="38100" dir="2700000" algn="tl">
                    <a:srgbClr val="C0C0C0"/>
                  </a:outerShdw>
                </a:effectLst>
                <a:latin typeface="黑体" pitchFamily="2" charset="-122"/>
                <a:cs typeface="Times New Roman" pitchFamily="18" charset="0"/>
              </a:rPr>
              <a:t>中国石油大学（华东）</a:t>
            </a:r>
          </a:p>
          <a:p>
            <a:pPr eaLnBrk="1" hangingPunct="1">
              <a:lnSpc>
                <a:spcPct val="125000"/>
              </a:lnSpc>
            </a:pPr>
            <a:r>
              <a:rPr lang="en-US" altLang="zh-CN" sz="2800" smtClean="0">
                <a:solidFill>
                  <a:schemeClr val="tx2"/>
                </a:solidFill>
                <a:effectLst>
                  <a:outerShdw blurRad="38100" dist="38100" dir="2700000" algn="tl">
                    <a:srgbClr val="C0C0C0"/>
                  </a:outerShdw>
                </a:effectLst>
                <a:latin typeface="黑体" pitchFamily="2" charset="-122"/>
                <a:cs typeface="Times New Roman" pitchFamily="18" charset="0"/>
              </a:rPr>
              <a:t>2013</a:t>
            </a:r>
            <a:r>
              <a:rPr lang="zh-CN" altLang="en-US" sz="2800" smtClean="0">
                <a:solidFill>
                  <a:schemeClr val="tx2"/>
                </a:solidFill>
                <a:effectLst>
                  <a:outerShdw blurRad="38100" dist="38100" dir="2700000" algn="tl">
                    <a:srgbClr val="C0C0C0"/>
                  </a:outerShdw>
                </a:effectLst>
                <a:latin typeface="黑体" pitchFamily="2" charset="-122"/>
                <a:cs typeface="Times New Roman" pitchFamily="18" charset="0"/>
              </a:rPr>
              <a:t>年</a:t>
            </a:r>
            <a:r>
              <a:rPr lang="en-US" altLang="zh-CN" sz="2800" smtClean="0">
                <a:solidFill>
                  <a:schemeClr val="tx2"/>
                </a:solidFill>
                <a:effectLst>
                  <a:outerShdw blurRad="38100" dist="38100" dir="2700000" algn="tl">
                    <a:srgbClr val="C0C0C0"/>
                  </a:outerShdw>
                </a:effectLst>
                <a:latin typeface="黑体" pitchFamily="2" charset="-122"/>
                <a:cs typeface="Times New Roman" pitchFamily="18" charset="0"/>
              </a:rPr>
              <a:t>7</a:t>
            </a:r>
            <a:r>
              <a:rPr lang="zh-CN" altLang="en-US" sz="2800" smtClean="0">
                <a:solidFill>
                  <a:schemeClr val="tx2"/>
                </a:solidFill>
                <a:effectLst>
                  <a:outerShdw blurRad="38100" dist="38100" dir="2700000" algn="tl">
                    <a:srgbClr val="C0C0C0"/>
                  </a:outerShdw>
                </a:effectLst>
                <a:latin typeface="黑体" pitchFamily="2" charset="-122"/>
                <a:cs typeface="Times New Roman" pitchFamily="18" charset="0"/>
              </a:rPr>
              <a:t>月</a:t>
            </a:r>
            <a:endParaRPr lang="zh-CN" altLang="en-US" sz="2800" b="0" smtClean="0">
              <a:latin typeface="黑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四、组建与分工</a:t>
            </a:r>
          </a:p>
        </p:txBody>
      </p:sp>
      <p:sp>
        <p:nvSpPr>
          <p:cNvPr id="7" name="AutoShape 4"/>
          <p:cNvSpPr>
            <a:spLocks noChangeArrowheads="1"/>
          </p:cNvSpPr>
          <p:nvPr/>
        </p:nvSpPr>
        <p:spPr bwMode="gray">
          <a:xfrm>
            <a:off x="163513" y="1754188"/>
            <a:ext cx="5400675" cy="1096962"/>
          </a:xfrm>
          <a:prstGeom prst="roundRect">
            <a:avLst>
              <a:gd name="adj" fmla="val 16667"/>
            </a:avLst>
          </a:prstGeom>
          <a:solidFill>
            <a:schemeClr val="bg1"/>
          </a:solidFill>
          <a:ln w="25400">
            <a:solidFill>
              <a:srgbClr val="0000FF"/>
            </a:solidFill>
            <a:round/>
            <a:headEnd/>
            <a:tailEnd/>
          </a:ln>
          <a:effectLst>
            <a:outerShdw dist="107763" dir="2700000" algn="ctr" rotWithShape="0">
              <a:srgbClr val="808080"/>
            </a:outerShdw>
          </a:effectLst>
        </p:spPr>
        <p:txBody>
          <a:bodyPr anchor="ctr"/>
          <a:lstStyle/>
          <a:p>
            <a:pPr algn="ctr">
              <a:defRPr/>
            </a:pPr>
            <a:endParaRPr lang="zh-CN" altLang="en-US" sz="6200" b="1">
              <a:solidFill>
                <a:srgbClr val="333399"/>
              </a:solidFill>
              <a:effectLst>
                <a:outerShdw blurRad="38100" dist="38100" dir="2700000" algn="tl">
                  <a:srgbClr val="000000">
                    <a:alpha val="43137"/>
                  </a:srgbClr>
                </a:outerShdw>
              </a:effectLst>
              <a:latin typeface="+mn-ea"/>
              <a:ea typeface="+mn-ea"/>
            </a:endParaRPr>
          </a:p>
        </p:txBody>
      </p:sp>
      <p:sp>
        <p:nvSpPr>
          <p:cNvPr id="8" name="AutoShape 16"/>
          <p:cNvSpPr>
            <a:spLocks noChangeArrowheads="1"/>
          </p:cNvSpPr>
          <p:nvPr/>
        </p:nvSpPr>
        <p:spPr bwMode="gray">
          <a:xfrm>
            <a:off x="309563" y="1897063"/>
            <a:ext cx="1870075" cy="792162"/>
          </a:xfrm>
          <a:prstGeom prst="roundRect">
            <a:avLst>
              <a:gd name="adj" fmla="val 11921"/>
            </a:avLst>
          </a:prstGeom>
          <a:solidFill>
            <a:schemeClr val="accent1">
              <a:lumMod val="60000"/>
              <a:lumOff val="40000"/>
            </a:schemeClr>
          </a:solidFill>
          <a:ln w="38100">
            <a:solidFill>
              <a:schemeClr val="tx1"/>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9" name="Text Box 18"/>
          <p:cNvSpPr txBox="1">
            <a:spLocks noChangeArrowheads="1"/>
          </p:cNvSpPr>
          <p:nvPr/>
        </p:nvSpPr>
        <p:spPr bwMode="gray">
          <a:xfrm>
            <a:off x="2325688" y="1825625"/>
            <a:ext cx="3022600" cy="923925"/>
          </a:xfrm>
          <a:prstGeom prst="rect">
            <a:avLst/>
          </a:prstGeom>
          <a:noFill/>
          <a:ln w="9525" algn="ctr">
            <a:noFill/>
            <a:miter lim="800000"/>
            <a:headEnd/>
            <a:tailEnd/>
          </a:ln>
        </p:spPr>
        <p:txBody>
          <a:bodyPr>
            <a:spAutoFit/>
          </a:bodyPr>
          <a:lstStyle/>
          <a:p>
            <a:pPr eaLnBrk="0" hangingPunct="0">
              <a:defRPr/>
            </a:pPr>
            <a:r>
              <a:rPr lang="zh-CN" altLang="en-US" b="1" dirty="0">
                <a:effectLst>
                  <a:outerShdw blurRad="38100" dist="38100" dir="2700000" algn="tl">
                    <a:srgbClr val="000000">
                      <a:alpha val="43137"/>
                    </a:srgbClr>
                  </a:outerShdw>
                </a:effectLst>
                <a:latin typeface="+mn-ea"/>
                <a:ea typeface="+mn-ea"/>
                <a:cs typeface="HY헤드라인M"/>
              </a:rPr>
              <a:t>负责协同中心的人财物条件保障，政策制定，学术委员会聘任</a:t>
            </a:r>
          </a:p>
        </p:txBody>
      </p:sp>
      <p:sp>
        <p:nvSpPr>
          <p:cNvPr id="10" name="Text Box 10"/>
          <p:cNvSpPr txBox="1">
            <a:spLocks noChangeArrowheads="1"/>
          </p:cNvSpPr>
          <p:nvPr/>
        </p:nvSpPr>
        <p:spPr bwMode="auto">
          <a:xfrm>
            <a:off x="309563" y="2041525"/>
            <a:ext cx="1727200" cy="457200"/>
          </a:xfrm>
          <a:prstGeom prst="rect">
            <a:avLst/>
          </a:prstGeom>
          <a:noFill/>
          <a:ln w="9525">
            <a:noFill/>
            <a:miter lim="800000"/>
            <a:headEnd/>
            <a:tailEnd/>
          </a:ln>
        </p:spPr>
        <p:txBody>
          <a:bodyPr>
            <a:spAutoFit/>
          </a:bodyPr>
          <a:lstStyle/>
          <a:p>
            <a:pPr>
              <a:spcBef>
                <a:spcPct val="50000"/>
              </a:spcBef>
              <a:defRPr/>
            </a:pPr>
            <a:r>
              <a:rPr lang="zh-CN" altLang="en-US" sz="2400" b="1" dirty="0">
                <a:effectLst>
                  <a:outerShdw blurRad="38100" dist="38100" dir="2700000" algn="tl">
                    <a:srgbClr val="000000">
                      <a:alpha val="43137"/>
                    </a:srgbClr>
                  </a:outerShdw>
                </a:effectLst>
                <a:latin typeface="+mn-ea"/>
                <a:ea typeface="+mn-ea"/>
              </a:rPr>
              <a:t>管理委员会</a:t>
            </a:r>
          </a:p>
        </p:txBody>
      </p:sp>
      <p:sp>
        <p:nvSpPr>
          <p:cNvPr id="11" name="AutoShape 4"/>
          <p:cNvSpPr>
            <a:spLocks noChangeArrowheads="1"/>
          </p:cNvSpPr>
          <p:nvPr/>
        </p:nvSpPr>
        <p:spPr bwMode="gray">
          <a:xfrm>
            <a:off x="163513" y="3122613"/>
            <a:ext cx="5400675" cy="1096962"/>
          </a:xfrm>
          <a:prstGeom prst="roundRect">
            <a:avLst>
              <a:gd name="adj" fmla="val 16667"/>
            </a:avLst>
          </a:prstGeom>
          <a:solidFill>
            <a:schemeClr val="bg1"/>
          </a:solidFill>
          <a:ln w="25400">
            <a:solidFill>
              <a:srgbClr val="0000FF"/>
            </a:solidFill>
            <a:round/>
            <a:headEnd/>
            <a:tailEnd/>
          </a:ln>
          <a:effectLst>
            <a:outerShdw dist="107763" dir="2700000" algn="ctr" rotWithShape="0">
              <a:srgbClr val="808080"/>
            </a:outerShdw>
          </a:effectLst>
        </p:spPr>
        <p:txBody>
          <a:bodyPr anchor="ctr"/>
          <a:lstStyle/>
          <a:p>
            <a:pPr algn="ctr">
              <a:defRPr/>
            </a:pPr>
            <a:endParaRPr lang="zh-CN" altLang="en-US" sz="6200" b="1">
              <a:solidFill>
                <a:srgbClr val="333399"/>
              </a:solidFill>
              <a:effectLst>
                <a:outerShdw blurRad="38100" dist="38100" dir="2700000" algn="tl">
                  <a:srgbClr val="000000">
                    <a:alpha val="43137"/>
                  </a:srgbClr>
                </a:outerShdw>
              </a:effectLst>
              <a:latin typeface="+mn-ea"/>
              <a:ea typeface="+mn-ea"/>
            </a:endParaRPr>
          </a:p>
        </p:txBody>
      </p:sp>
      <p:sp>
        <p:nvSpPr>
          <p:cNvPr id="12" name="AutoShape 16"/>
          <p:cNvSpPr>
            <a:spLocks noChangeArrowheads="1"/>
          </p:cNvSpPr>
          <p:nvPr/>
        </p:nvSpPr>
        <p:spPr bwMode="gray">
          <a:xfrm>
            <a:off x="309563" y="3265488"/>
            <a:ext cx="1870075" cy="792162"/>
          </a:xfrm>
          <a:prstGeom prst="roundRect">
            <a:avLst>
              <a:gd name="adj" fmla="val 11921"/>
            </a:avLst>
          </a:prstGeom>
          <a:solidFill>
            <a:srgbClr val="66CCFF"/>
          </a:solidFill>
          <a:ln w="38100">
            <a:solidFill>
              <a:schemeClr val="tx1"/>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3" name="Text Box 18"/>
          <p:cNvSpPr txBox="1">
            <a:spLocks noChangeArrowheads="1"/>
          </p:cNvSpPr>
          <p:nvPr/>
        </p:nvSpPr>
        <p:spPr bwMode="gray">
          <a:xfrm>
            <a:off x="2325688" y="3194050"/>
            <a:ext cx="3022600" cy="923925"/>
          </a:xfrm>
          <a:prstGeom prst="rect">
            <a:avLst/>
          </a:prstGeom>
          <a:noFill/>
          <a:ln w="9525" algn="ctr">
            <a:noFill/>
            <a:miter lim="800000"/>
            <a:headEnd/>
            <a:tailEnd/>
          </a:ln>
        </p:spPr>
        <p:txBody>
          <a:bodyPr>
            <a:spAutoFit/>
          </a:bodyPr>
          <a:lstStyle/>
          <a:p>
            <a:pPr eaLnBrk="0" hangingPunct="0">
              <a:defRPr/>
            </a:pPr>
            <a:r>
              <a:rPr lang="zh-CN" altLang="en-US" b="1" dirty="0">
                <a:effectLst>
                  <a:outerShdw blurRad="38100" dist="38100" dir="2700000" algn="tl">
                    <a:srgbClr val="000000">
                      <a:alpha val="43137"/>
                    </a:srgbClr>
                  </a:outerShdw>
                </a:effectLst>
                <a:latin typeface="+mn-ea"/>
                <a:ea typeface="+mn-ea"/>
                <a:cs typeface="HY헤드라인M"/>
              </a:rPr>
              <a:t>负责中心学术方向，重大项目立项，人员遴选，成果评价等学术事项</a:t>
            </a:r>
          </a:p>
        </p:txBody>
      </p:sp>
      <p:sp>
        <p:nvSpPr>
          <p:cNvPr id="14" name="Text Box 14"/>
          <p:cNvSpPr txBox="1">
            <a:spLocks noChangeArrowheads="1"/>
          </p:cNvSpPr>
          <p:nvPr/>
        </p:nvSpPr>
        <p:spPr bwMode="auto">
          <a:xfrm>
            <a:off x="309563" y="3409950"/>
            <a:ext cx="1727200" cy="457200"/>
          </a:xfrm>
          <a:prstGeom prst="rect">
            <a:avLst/>
          </a:prstGeom>
          <a:noFill/>
          <a:ln w="9525">
            <a:noFill/>
            <a:miter lim="800000"/>
            <a:headEnd/>
            <a:tailEnd/>
          </a:ln>
        </p:spPr>
        <p:txBody>
          <a:bodyPr>
            <a:spAutoFit/>
          </a:bodyPr>
          <a:lstStyle/>
          <a:p>
            <a:pPr>
              <a:spcBef>
                <a:spcPct val="50000"/>
              </a:spcBef>
              <a:defRPr/>
            </a:pPr>
            <a:r>
              <a:rPr lang="zh-CN" altLang="en-US" sz="2400" b="1" dirty="0">
                <a:effectLst>
                  <a:outerShdw blurRad="38100" dist="38100" dir="2700000" algn="tl">
                    <a:srgbClr val="000000">
                      <a:alpha val="43137"/>
                    </a:srgbClr>
                  </a:outerShdw>
                </a:effectLst>
                <a:latin typeface="+mn-ea"/>
                <a:ea typeface="+mn-ea"/>
              </a:rPr>
              <a:t>学术委员会</a:t>
            </a:r>
          </a:p>
        </p:txBody>
      </p:sp>
      <p:sp>
        <p:nvSpPr>
          <p:cNvPr id="15" name="AutoShape 4"/>
          <p:cNvSpPr>
            <a:spLocks noChangeArrowheads="1"/>
          </p:cNvSpPr>
          <p:nvPr/>
        </p:nvSpPr>
        <p:spPr bwMode="gray">
          <a:xfrm>
            <a:off x="163513" y="4633913"/>
            <a:ext cx="5400675" cy="1096962"/>
          </a:xfrm>
          <a:prstGeom prst="roundRect">
            <a:avLst>
              <a:gd name="adj" fmla="val 16667"/>
            </a:avLst>
          </a:prstGeom>
          <a:solidFill>
            <a:schemeClr val="bg1"/>
          </a:solidFill>
          <a:ln w="25400">
            <a:solidFill>
              <a:srgbClr val="0000FF"/>
            </a:solidFill>
            <a:round/>
            <a:headEnd/>
            <a:tailEnd/>
          </a:ln>
          <a:effectLst>
            <a:outerShdw dist="107763" dir="2700000" algn="ctr" rotWithShape="0">
              <a:srgbClr val="808080"/>
            </a:outerShdw>
          </a:effectLst>
        </p:spPr>
        <p:txBody>
          <a:bodyPr anchor="ctr"/>
          <a:lstStyle/>
          <a:p>
            <a:pPr algn="ctr">
              <a:defRPr/>
            </a:pPr>
            <a:endParaRPr lang="zh-CN" altLang="en-US" sz="6200" b="1">
              <a:solidFill>
                <a:srgbClr val="333399"/>
              </a:solidFill>
              <a:effectLst>
                <a:outerShdw blurRad="38100" dist="38100" dir="2700000" algn="tl">
                  <a:srgbClr val="000000">
                    <a:alpha val="43137"/>
                  </a:srgbClr>
                </a:outerShdw>
              </a:effectLst>
              <a:latin typeface="+mn-ea"/>
              <a:ea typeface="+mn-ea"/>
            </a:endParaRPr>
          </a:p>
        </p:txBody>
      </p:sp>
      <p:sp>
        <p:nvSpPr>
          <p:cNvPr id="16" name="AutoShape 16"/>
          <p:cNvSpPr>
            <a:spLocks noChangeArrowheads="1"/>
          </p:cNvSpPr>
          <p:nvPr/>
        </p:nvSpPr>
        <p:spPr bwMode="gray">
          <a:xfrm>
            <a:off x="309563" y="4776788"/>
            <a:ext cx="1870075" cy="792162"/>
          </a:xfrm>
          <a:prstGeom prst="roundRect">
            <a:avLst>
              <a:gd name="adj" fmla="val 11921"/>
            </a:avLst>
          </a:prstGeom>
          <a:solidFill>
            <a:srgbClr val="FFFF99"/>
          </a:solidFill>
          <a:ln w="38100">
            <a:solidFill>
              <a:schemeClr val="tx1"/>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7" name="Text Box 18"/>
          <p:cNvSpPr txBox="1">
            <a:spLocks noChangeArrowheads="1"/>
          </p:cNvSpPr>
          <p:nvPr/>
        </p:nvSpPr>
        <p:spPr bwMode="gray">
          <a:xfrm>
            <a:off x="2325688" y="4776788"/>
            <a:ext cx="3022600" cy="646112"/>
          </a:xfrm>
          <a:prstGeom prst="rect">
            <a:avLst/>
          </a:prstGeom>
          <a:noFill/>
          <a:ln w="9525" algn="ctr">
            <a:noFill/>
            <a:miter lim="800000"/>
            <a:headEnd/>
            <a:tailEnd/>
          </a:ln>
        </p:spPr>
        <p:txBody>
          <a:bodyPr>
            <a:spAutoFit/>
          </a:bodyPr>
          <a:lstStyle/>
          <a:p>
            <a:pPr eaLnBrk="0" hangingPunct="0">
              <a:defRPr/>
            </a:pPr>
            <a:r>
              <a:rPr lang="zh-CN" altLang="en-US" b="1" dirty="0">
                <a:effectLst>
                  <a:outerShdw blurRad="38100" dist="38100" dir="2700000" algn="tl">
                    <a:srgbClr val="000000">
                      <a:alpha val="43137"/>
                    </a:srgbClr>
                  </a:outerShdw>
                </a:effectLst>
                <a:latin typeface="+mn-ea"/>
                <a:ea typeface="+mn-ea"/>
                <a:cs typeface="HY헤드라인M"/>
              </a:rPr>
              <a:t>中心独立运行，学校的代管单位，日常管理，人员聘用</a:t>
            </a:r>
          </a:p>
        </p:txBody>
      </p:sp>
      <p:sp>
        <p:nvSpPr>
          <p:cNvPr id="18" name="Text Box 18"/>
          <p:cNvSpPr txBox="1">
            <a:spLocks noChangeArrowheads="1"/>
          </p:cNvSpPr>
          <p:nvPr/>
        </p:nvSpPr>
        <p:spPr bwMode="auto">
          <a:xfrm>
            <a:off x="309563" y="4921250"/>
            <a:ext cx="1727200" cy="457200"/>
          </a:xfrm>
          <a:prstGeom prst="rect">
            <a:avLst/>
          </a:prstGeom>
          <a:noFill/>
          <a:ln w="9525">
            <a:noFill/>
            <a:miter lim="800000"/>
            <a:headEnd/>
            <a:tailEnd/>
          </a:ln>
        </p:spPr>
        <p:txBody>
          <a:bodyPr>
            <a:spAutoFit/>
          </a:bodyPr>
          <a:lstStyle/>
          <a:p>
            <a:pPr algn="ctr">
              <a:spcBef>
                <a:spcPct val="50000"/>
              </a:spcBef>
              <a:defRPr/>
            </a:pPr>
            <a:r>
              <a:rPr lang="zh-CN" altLang="en-US" sz="2400" b="1" dirty="0">
                <a:effectLst>
                  <a:outerShdw blurRad="38100" dist="38100" dir="2700000" algn="tl">
                    <a:srgbClr val="000000">
                      <a:alpha val="43137"/>
                    </a:srgbClr>
                  </a:outerShdw>
                </a:effectLst>
                <a:latin typeface="+mn-ea"/>
                <a:ea typeface="+mn-ea"/>
              </a:rPr>
              <a:t>主任委员会</a:t>
            </a:r>
          </a:p>
        </p:txBody>
      </p:sp>
      <p:sp>
        <p:nvSpPr>
          <p:cNvPr id="19" name="AutoShape 19"/>
          <p:cNvSpPr>
            <a:spLocks noChangeArrowheads="1"/>
          </p:cNvSpPr>
          <p:nvPr/>
        </p:nvSpPr>
        <p:spPr bwMode="auto">
          <a:xfrm>
            <a:off x="5637213" y="2330450"/>
            <a:ext cx="936625" cy="2754313"/>
          </a:xfrm>
          <a:prstGeom prst="rightArrow">
            <a:avLst>
              <a:gd name="adj1" fmla="val 50000"/>
              <a:gd name="adj2" fmla="val 25000"/>
            </a:avLst>
          </a:prstGeo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10800000" scaled="1"/>
            <a:tileRect/>
          </a:gradFill>
          <a:ln w="9525">
            <a:solidFill>
              <a:schemeClr val="tx1"/>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28687" name="Group 3"/>
          <p:cNvGrpSpPr>
            <a:grpSpLocks/>
          </p:cNvGrpSpPr>
          <p:nvPr/>
        </p:nvGrpSpPr>
        <p:grpSpPr bwMode="auto">
          <a:xfrm>
            <a:off x="6573838" y="2614613"/>
            <a:ext cx="2390775" cy="2306637"/>
            <a:chOff x="2016" y="1920"/>
            <a:chExt cx="1680" cy="1680"/>
          </a:xfrm>
        </p:grpSpPr>
        <p:sp>
          <p:nvSpPr>
            <p:cNvPr id="21" name="Oval 4"/>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2" name="Freeform 5"/>
            <p:cNvSpPr>
              <a:spLocks/>
            </p:cNvSpPr>
            <p:nvPr/>
          </p:nvSpPr>
          <p:spPr bwMode="gray">
            <a:xfrm>
              <a:off x="2208" y="1948"/>
              <a:ext cx="1296" cy="635"/>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prstDash val="solid"/>
              <a:round/>
              <a:headEnd/>
              <a:tailEnd/>
            </a:ln>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23" name="Text Box 6"/>
          <p:cNvSpPr txBox="1">
            <a:spLocks noChangeArrowheads="1"/>
          </p:cNvSpPr>
          <p:nvPr/>
        </p:nvSpPr>
        <p:spPr bwMode="gray">
          <a:xfrm>
            <a:off x="6573838" y="3524250"/>
            <a:ext cx="2390775" cy="954088"/>
          </a:xfrm>
          <a:prstGeom prst="rect">
            <a:avLst/>
          </a:prstGeom>
          <a:noFill/>
          <a:ln w="9525">
            <a:noFill/>
            <a:miter lim="800000"/>
            <a:headEnd/>
            <a:tailEnd/>
          </a:ln>
        </p:spPr>
        <p:txBody>
          <a:bodyPr>
            <a:spAutoFit/>
          </a:bodyPr>
          <a:lstStyle/>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mn-ea"/>
                <a:ea typeface="+mn-ea"/>
              </a:rPr>
              <a:t>协同创新</a:t>
            </a:r>
          </a:p>
          <a:p>
            <a:pPr algn="ctr" eaLnBrk="0" hangingPunct="0">
              <a:defRPr/>
            </a:pPr>
            <a:r>
              <a:rPr lang="zh-CN" altLang="en-US" sz="2800" b="1" dirty="0">
                <a:solidFill>
                  <a:schemeClr val="bg1"/>
                </a:solidFill>
                <a:effectLst>
                  <a:outerShdw blurRad="38100" dist="38100" dir="2700000" algn="tl">
                    <a:srgbClr val="000000">
                      <a:alpha val="43137"/>
                    </a:srgbClr>
                  </a:outerShdw>
                </a:effectLst>
                <a:latin typeface="+mn-ea"/>
                <a:ea typeface="+mn-ea"/>
              </a:rPr>
              <a:t>中心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黑体" pitchFamily="2" charset="-122"/>
                <a:ea typeface="黑体" pitchFamily="2" charset="-122"/>
              </a:rPr>
              <a:t>四、组建与分工</a:t>
            </a:r>
            <a:endParaRPr lang="en-US" altLang="zh-CN" sz="2800" dirty="0" smtClean="0">
              <a:effectLst>
                <a:outerShdw blurRad="38100" dist="38100" dir="2700000" algn="tl">
                  <a:srgbClr val="000000">
                    <a:alpha val="43137"/>
                  </a:srgbClr>
                </a:outerShdw>
              </a:effectLst>
              <a:latin typeface="黑体" pitchFamily="2" charset="-122"/>
              <a:ea typeface="黑体" pitchFamily="2" charset="-122"/>
            </a:endParaRPr>
          </a:p>
        </p:txBody>
      </p:sp>
      <p:sp>
        <p:nvSpPr>
          <p:cNvPr id="80899" name="AutoShape 3"/>
          <p:cNvSpPr>
            <a:spLocks noChangeArrowheads="1"/>
          </p:cNvSpPr>
          <p:nvPr/>
        </p:nvSpPr>
        <p:spPr bwMode="gray">
          <a:xfrm>
            <a:off x="2962275" y="4437063"/>
            <a:ext cx="614363" cy="614362"/>
          </a:xfrm>
          <a:prstGeom prst="cube">
            <a:avLst>
              <a:gd name="adj" fmla="val 28912"/>
            </a:avLst>
          </a:prstGeom>
          <a:solidFill>
            <a:srgbClr val="00D000"/>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0" name="AutoShape 4"/>
          <p:cNvSpPr>
            <a:spLocks noChangeArrowheads="1"/>
          </p:cNvSpPr>
          <p:nvPr/>
        </p:nvSpPr>
        <p:spPr bwMode="gray">
          <a:xfrm>
            <a:off x="3638550" y="4244975"/>
            <a:ext cx="614363" cy="614363"/>
          </a:xfrm>
          <a:prstGeom prst="cube">
            <a:avLst>
              <a:gd name="adj" fmla="val 28912"/>
            </a:avLst>
          </a:prstGeom>
          <a:solidFill>
            <a:srgbClr val="C0C0C0">
              <a:alpha val="59999"/>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1" name="AutoShape 5"/>
          <p:cNvSpPr>
            <a:spLocks noChangeArrowheads="1"/>
          </p:cNvSpPr>
          <p:nvPr/>
        </p:nvSpPr>
        <p:spPr bwMode="gray">
          <a:xfrm>
            <a:off x="4067175" y="4244975"/>
            <a:ext cx="614363" cy="614363"/>
          </a:xfrm>
          <a:prstGeom prst="cube">
            <a:avLst>
              <a:gd name="adj" fmla="val 28912"/>
            </a:avLst>
          </a:prstGeom>
          <a:solidFill>
            <a:srgbClr val="C0C0C0">
              <a:alpha val="59999"/>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2" name="AutoShape 6"/>
          <p:cNvSpPr>
            <a:spLocks noChangeArrowheads="1"/>
          </p:cNvSpPr>
          <p:nvPr/>
        </p:nvSpPr>
        <p:spPr bwMode="gray">
          <a:xfrm>
            <a:off x="4495800" y="4244975"/>
            <a:ext cx="614363" cy="614363"/>
          </a:xfrm>
          <a:prstGeom prst="cube">
            <a:avLst>
              <a:gd name="adj" fmla="val 28912"/>
            </a:avLst>
          </a:prstGeom>
          <a:solidFill>
            <a:srgbClr val="C0C0C0">
              <a:alpha val="59999"/>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3" name="AutoShape 7"/>
          <p:cNvSpPr>
            <a:spLocks noChangeArrowheads="1"/>
          </p:cNvSpPr>
          <p:nvPr/>
        </p:nvSpPr>
        <p:spPr bwMode="gray">
          <a:xfrm>
            <a:off x="3154363" y="3738563"/>
            <a:ext cx="614362" cy="614362"/>
          </a:xfrm>
          <a:prstGeom prst="cube">
            <a:avLst>
              <a:gd name="adj" fmla="val 28912"/>
            </a:avLst>
          </a:prstGeom>
          <a:solidFill>
            <a:schemeClr val="tx2">
              <a:alpha val="83920"/>
            </a:scheme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4" name="AutoShape 8"/>
          <p:cNvSpPr>
            <a:spLocks noChangeArrowheads="1"/>
          </p:cNvSpPr>
          <p:nvPr/>
        </p:nvSpPr>
        <p:spPr bwMode="gray">
          <a:xfrm>
            <a:off x="3154363" y="3300413"/>
            <a:ext cx="614362" cy="614362"/>
          </a:xfrm>
          <a:prstGeom prst="cube">
            <a:avLst>
              <a:gd name="adj" fmla="val 28912"/>
            </a:avLst>
          </a:prstGeom>
          <a:solidFill>
            <a:schemeClr val="tx2">
              <a:alpha val="72156"/>
            </a:scheme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5" name="AutoShape 9"/>
          <p:cNvSpPr>
            <a:spLocks noChangeArrowheads="1"/>
          </p:cNvSpPr>
          <p:nvPr/>
        </p:nvSpPr>
        <p:spPr bwMode="gray">
          <a:xfrm>
            <a:off x="3154363" y="2862263"/>
            <a:ext cx="614362" cy="614362"/>
          </a:xfrm>
          <a:prstGeom prst="cube">
            <a:avLst>
              <a:gd name="adj" fmla="val 28912"/>
            </a:avLst>
          </a:prstGeom>
          <a:solidFill>
            <a:schemeClr val="tx2">
              <a:alpha val="39999"/>
            </a:scheme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6" name="AutoShape 10"/>
          <p:cNvSpPr>
            <a:spLocks noChangeArrowheads="1"/>
          </p:cNvSpPr>
          <p:nvPr/>
        </p:nvSpPr>
        <p:spPr bwMode="gray">
          <a:xfrm>
            <a:off x="3717925" y="3730625"/>
            <a:ext cx="614363" cy="614363"/>
          </a:xfrm>
          <a:prstGeom prst="cube">
            <a:avLst>
              <a:gd name="adj" fmla="val 28912"/>
            </a:avLst>
          </a:prstGeom>
          <a:solidFill>
            <a:srgbClr val="C0C0C0">
              <a:alpha val="83920"/>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7" name="AutoShape 11"/>
          <p:cNvSpPr>
            <a:spLocks noChangeArrowheads="1"/>
          </p:cNvSpPr>
          <p:nvPr/>
        </p:nvSpPr>
        <p:spPr bwMode="gray">
          <a:xfrm>
            <a:off x="4146550" y="3730625"/>
            <a:ext cx="614363" cy="614363"/>
          </a:xfrm>
          <a:prstGeom prst="cube">
            <a:avLst>
              <a:gd name="adj" fmla="val 28912"/>
            </a:avLst>
          </a:prstGeom>
          <a:solidFill>
            <a:srgbClr val="C0C0C0">
              <a:alpha val="83920"/>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8" name="AutoShape 12"/>
          <p:cNvSpPr>
            <a:spLocks noChangeArrowheads="1"/>
          </p:cNvSpPr>
          <p:nvPr/>
        </p:nvSpPr>
        <p:spPr bwMode="gray">
          <a:xfrm>
            <a:off x="4575175" y="3730625"/>
            <a:ext cx="614363" cy="614363"/>
          </a:xfrm>
          <a:prstGeom prst="cube">
            <a:avLst>
              <a:gd name="adj" fmla="val 28912"/>
            </a:avLst>
          </a:prstGeom>
          <a:solidFill>
            <a:srgbClr val="C0C0C0">
              <a:alpha val="83920"/>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09" name="AutoShape 13"/>
          <p:cNvSpPr>
            <a:spLocks noChangeArrowheads="1"/>
          </p:cNvSpPr>
          <p:nvPr/>
        </p:nvSpPr>
        <p:spPr bwMode="gray">
          <a:xfrm>
            <a:off x="3717925" y="3292475"/>
            <a:ext cx="1465263" cy="614363"/>
          </a:xfrm>
          <a:prstGeom prst="cube">
            <a:avLst>
              <a:gd name="adj" fmla="val 28912"/>
            </a:avLst>
          </a:prstGeom>
          <a:solidFill>
            <a:srgbClr val="F8F8F8"/>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0" name="AutoShape 14"/>
          <p:cNvSpPr>
            <a:spLocks noChangeArrowheads="1"/>
          </p:cNvSpPr>
          <p:nvPr/>
        </p:nvSpPr>
        <p:spPr bwMode="gray">
          <a:xfrm>
            <a:off x="3717925" y="2854325"/>
            <a:ext cx="614363" cy="614363"/>
          </a:xfrm>
          <a:prstGeom prst="cube">
            <a:avLst>
              <a:gd name="adj" fmla="val 28912"/>
            </a:avLst>
          </a:prstGeom>
          <a:solidFill>
            <a:srgbClr val="C0C0C0">
              <a:alpha val="39999"/>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1" name="AutoShape 15"/>
          <p:cNvSpPr>
            <a:spLocks noChangeArrowheads="1"/>
          </p:cNvSpPr>
          <p:nvPr/>
        </p:nvSpPr>
        <p:spPr bwMode="gray">
          <a:xfrm>
            <a:off x="4575175" y="2854325"/>
            <a:ext cx="614363" cy="614363"/>
          </a:xfrm>
          <a:prstGeom prst="cube">
            <a:avLst>
              <a:gd name="adj" fmla="val 28912"/>
            </a:avLst>
          </a:prstGeom>
          <a:solidFill>
            <a:srgbClr val="C0C0C0">
              <a:alpha val="39999"/>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2" name="AutoShape 16"/>
          <p:cNvSpPr>
            <a:spLocks noChangeArrowheads="1"/>
          </p:cNvSpPr>
          <p:nvPr/>
        </p:nvSpPr>
        <p:spPr bwMode="gray">
          <a:xfrm>
            <a:off x="5113338" y="4432300"/>
            <a:ext cx="614362" cy="619125"/>
          </a:xfrm>
          <a:prstGeom prst="cube">
            <a:avLst>
              <a:gd name="adj" fmla="val 28912"/>
            </a:avLst>
          </a:prstGeom>
          <a:solidFill>
            <a:srgbClr val="3377FF"/>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3" name="Line 17"/>
          <p:cNvSpPr>
            <a:spLocks noChangeShapeType="1"/>
          </p:cNvSpPr>
          <p:nvPr/>
        </p:nvSpPr>
        <p:spPr bwMode="auto">
          <a:xfrm flipH="1">
            <a:off x="454025" y="4719638"/>
            <a:ext cx="2709863" cy="0"/>
          </a:xfrm>
          <a:prstGeom prst="line">
            <a:avLst/>
          </a:prstGeom>
          <a:noFill/>
          <a:ln w="9525">
            <a:solidFill>
              <a:schemeClr val="tx1"/>
            </a:solidFill>
            <a:round/>
            <a:headEnd type="oval" w="med" len="me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4" name="Line 18"/>
          <p:cNvSpPr>
            <a:spLocks noChangeShapeType="1"/>
          </p:cNvSpPr>
          <p:nvPr/>
        </p:nvSpPr>
        <p:spPr bwMode="auto">
          <a:xfrm>
            <a:off x="5351463" y="4722813"/>
            <a:ext cx="2946400" cy="0"/>
          </a:xfrm>
          <a:prstGeom prst="line">
            <a:avLst/>
          </a:prstGeom>
          <a:noFill/>
          <a:ln w="9525">
            <a:solidFill>
              <a:schemeClr val="tx1"/>
            </a:solidFill>
            <a:round/>
            <a:headEnd type="oval" w="med" len="me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5" name="AutoShape 19"/>
          <p:cNvSpPr>
            <a:spLocks noChangeArrowheads="1"/>
          </p:cNvSpPr>
          <p:nvPr/>
        </p:nvSpPr>
        <p:spPr bwMode="gray">
          <a:xfrm>
            <a:off x="4146550" y="2854325"/>
            <a:ext cx="614363" cy="614363"/>
          </a:xfrm>
          <a:prstGeom prst="cube">
            <a:avLst>
              <a:gd name="adj" fmla="val 28912"/>
            </a:avLst>
          </a:prstGeom>
          <a:solidFill>
            <a:srgbClr val="C0C0C0">
              <a:alpha val="39999"/>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6" name="AutoShape 20"/>
          <p:cNvSpPr>
            <a:spLocks noChangeArrowheads="1"/>
          </p:cNvSpPr>
          <p:nvPr/>
        </p:nvSpPr>
        <p:spPr bwMode="gray">
          <a:xfrm>
            <a:off x="3078163" y="2209800"/>
            <a:ext cx="614362" cy="614363"/>
          </a:xfrm>
          <a:prstGeom prst="cube">
            <a:avLst>
              <a:gd name="adj" fmla="val 28912"/>
            </a:avLst>
          </a:prstGeom>
          <a:solidFill>
            <a:srgbClr val="FFC00D"/>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7" name="Line 21"/>
          <p:cNvSpPr>
            <a:spLocks noChangeShapeType="1"/>
          </p:cNvSpPr>
          <p:nvPr/>
        </p:nvSpPr>
        <p:spPr bwMode="auto">
          <a:xfrm flipH="1">
            <a:off x="557213" y="2509838"/>
            <a:ext cx="2709862" cy="0"/>
          </a:xfrm>
          <a:prstGeom prst="line">
            <a:avLst/>
          </a:prstGeom>
          <a:noFill/>
          <a:ln w="9525">
            <a:solidFill>
              <a:schemeClr val="tx1"/>
            </a:solidFill>
            <a:round/>
            <a:headEnd type="oval" w="med" len="me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8" name="AutoShape 22"/>
          <p:cNvSpPr>
            <a:spLocks noChangeArrowheads="1"/>
          </p:cNvSpPr>
          <p:nvPr/>
        </p:nvSpPr>
        <p:spPr bwMode="gray">
          <a:xfrm>
            <a:off x="5113338" y="3738563"/>
            <a:ext cx="614362" cy="603250"/>
          </a:xfrm>
          <a:prstGeom prst="cube">
            <a:avLst>
              <a:gd name="adj" fmla="val 28912"/>
            </a:avLst>
          </a:prstGeom>
          <a:solidFill>
            <a:schemeClr val="tx2">
              <a:alpha val="83920"/>
            </a:scheme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19" name="AutoShape 23"/>
          <p:cNvSpPr>
            <a:spLocks noChangeArrowheads="1"/>
          </p:cNvSpPr>
          <p:nvPr/>
        </p:nvSpPr>
        <p:spPr bwMode="gray">
          <a:xfrm>
            <a:off x="5113338" y="3300413"/>
            <a:ext cx="614362" cy="603250"/>
          </a:xfrm>
          <a:prstGeom prst="cube">
            <a:avLst>
              <a:gd name="adj" fmla="val 28912"/>
            </a:avLst>
          </a:prstGeom>
          <a:solidFill>
            <a:schemeClr val="tx2">
              <a:alpha val="72156"/>
            </a:scheme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20" name="AutoShape 24"/>
          <p:cNvSpPr>
            <a:spLocks noChangeArrowheads="1"/>
          </p:cNvSpPr>
          <p:nvPr/>
        </p:nvSpPr>
        <p:spPr bwMode="gray">
          <a:xfrm>
            <a:off x="5113338" y="2862263"/>
            <a:ext cx="614362" cy="603250"/>
          </a:xfrm>
          <a:prstGeom prst="cube">
            <a:avLst>
              <a:gd name="adj" fmla="val 28912"/>
            </a:avLst>
          </a:prstGeom>
          <a:solidFill>
            <a:schemeClr val="tx2">
              <a:alpha val="39999"/>
            </a:scheme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21" name="AutoShape 25"/>
          <p:cNvSpPr>
            <a:spLocks noChangeArrowheads="1"/>
          </p:cNvSpPr>
          <p:nvPr/>
        </p:nvSpPr>
        <p:spPr bwMode="gray">
          <a:xfrm>
            <a:off x="3719513" y="2328863"/>
            <a:ext cx="614362" cy="614362"/>
          </a:xfrm>
          <a:prstGeom prst="cube">
            <a:avLst>
              <a:gd name="adj" fmla="val 28912"/>
            </a:avLst>
          </a:prstGeom>
          <a:solidFill>
            <a:srgbClr val="C0C0C0">
              <a:alpha val="70195"/>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22" name="AutoShape 26"/>
          <p:cNvSpPr>
            <a:spLocks noChangeArrowheads="1"/>
          </p:cNvSpPr>
          <p:nvPr/>
        </p:nvSpPr>
        <p:spPr bwMode="gray">
          <a:xfrm>
            <a:off x="4135438" y="2325688"/>
            <a:ext cx="614362" cy="614362"/>
          </a:xfrm>
          <a:prstGeom prst="cube">
            <a:avLst>
              <a:gd name="adj" fmla="val 28912"/>
            </a:avLst>
          </a:prstGeom>
          <a:solidFill>
            <a:srgbClr val="C0C0C0">
              <a:alpha val="70195"/>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23" name="AutoShape 27"/>
          <p:cNvSpPr>
            <a:spLocks noChangeArrowheads="1"/>
          </p:cNvSpPr>
          <p:nvPr/>
        </p:nvSpPr>
        <p:spPr bwMode="gray">
          <a:xfrm>
            <a:off x="4576763" y="2328863"/>
            <a:ext cx="614362" cy="614362"/>
          </a:xfrm>
          <a:prstGeom prst="cube">
            <a:avLst>
              <a:gd name="adj" fmla="val 28912"/>
            </a:avLst>
          </a:prstGeom>
          <a:solidFill>
            <a:srgbClr val="C0C0C0">
              <a:alpha val="70195"/>
            </a:srgbClr>
          </a:solidFill>
          <a:ln w="9525">
            <a:solidFill>
              <a:srgbClr val="FFFFFF">
                <a:alpha val="79999"/>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24" name="AutoShape 28"/>
          <p:cNvSpPr>
            <a:spLocks noChangeArrowheads="1"/>
          </p:cNvSpPr>
          <p:nvPr/>
        </p:nvSpPr>
        <p:spPr bwMode="gray">
          <a:xfrm>
            <a:off x="5229225" y="2209800"/>
            <a:ext cx="614363" cy="614363"/>
          </a:xfrm>
          <a:prstGeom prst="cube">
            <a:avLst>
              <a:gd name="adj" fmla="val 28912"/>
            </a:avLst>
          </a:prstGeom>
          <a:solidFill>
            <a:srgbClr val="FF1111"/>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25" name="Line 29"/>
          <p:cNvSpPr>
            <a:spLocks noChangeShapeType="1"/>
          </p:cNvSpPr>
          <p:nvPr/>
        </p:nvSpPr>
        <p:spPr bwMode="auto">
          <a:xfrm>
            <a:off x="5451475" y="2509838"/>
            <a:ext cx="2946400" cy="0"/>
          </a:xfrm>
          <a:prstGeom prst="line">
            <a:avLst/>
          </a:prstGeom>
          <a:noFill/>
          <a:ln w="9525">
            <a:solidFill>
              <a:schemeClr val="tx1"/>
            </a:solidFill>
            <a:round/>
            <a:headEnd type="oval" w="med" len="me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0926" name="Rectangle 30"/>
          <p:cNvSpPr>
            <a:spLocks noChangeArrowheads="1"/>
          </p:cNvSpPr>
          <p:nvPr/>
        </p:nvSpPr>
        <p:spPr bwMode="gray">
          <a:xfrm>
            <a:off x="3717925" y="3251200"/>
            <a:ext cx="1416050" cy="831850"/>
          </a:xfrm>
          <a:prstGeom prst="rect">
            <a:avLst/>
          </a:prstGeom>
          <a:noFill/>
          <a:ln w="9525" algn="ctr">
            <a:noFill/>
            <a:miter lim="800000"/>
            <a:headEnd/>
            <a:tailEnd/>
          </a:ln>
        </p:spPr>
        <p:txBody>
          <a:bodyPr wrap="none">
            <a:spAutoFit/>
          </a:bodyPr>
          <a:lstStyle/>
          <a:p>
            <a:pPr algn="ctr" eaLnBrk="0" hangingPunct="0">
              <a:defRPr/>
            </a:pPr>
            <a:r>
              <a:rPr lang="zh-CN" altLang="en-US" sz="2400" b="1" dirty="0">
                <a:solidFill>
                  <a:srgbClr val="663300"/>
                </a:solidFill>
                <a:effectLst>
                  <a:outerShdw blurRad="38100" dist="38100" dir="2700000" algn="tl">
                    <a:srgbClr val="000000">
                      <a:alpha val="43137"/>
                    </a:srgbClr>
                  </a:outerShdw>
                </a:effectLst>
                <a:latin typeface="黑体" pitchFamily="2" charset="-122"/>
                <a:ea typeface="黑体" pitchFamily="2" charset="-122"/>
              </a:rPr>
              <a:t>协同创新</a:t>
            </a:r>
            <a:endParaRPr lang="en-US" altLang="zh-CN" sz="2400" b="1" dirty="0">
              <a:solidFill>
                <a:srgbClr val="663300"/>
              </a:solidFill>
              <a:effectLst>
                <a:outerShdw blurRad="38100" dist="38100" dir="2700000" algn="tl">
                  <a:srgbClr val="000000">
                    <a:alpha val="43137"/>
                  </a:srgbClr>
                </a:outerShdw>
              </a:effectLst>
              <a:latin typeface="黑体" pitchFamily="2" charset="-122"/>
              <a:ea typeface="黑体" pitchFamily="2" charset="-122"/>
            </a:endParaRPr>
          </a:p>
          <a:p>
            <a:pPr algn="ctr" eaLnBrk="0" hangingPunct="0">
              <a:defRPr/>
            </a:pPr>
            <a:r>
              <a:rPr lang="zh-CN" altLang="en-US" sz="2400" b="1" dirty="0">
                <a:solidFill>
                  <a:srgbClr val="663300"/>
                </a:solidFill>
                <a:effectLst>
                  <a:outerShdw blurRad="38100" dist="38100" dir="2700000" algn="tl">
                    <a:srgbClr val="000000">
                      <a:alpha val="43137"/>
                    </a:srgbClr>
                  </a:outerShdw>
                </a:effectLst>
                <a:latin typeface="黑体" pitchFamily="2" charset="-122"/>
                <a:ea typeface="黑体" pitchFamily="2" charset="-122"/>
              </a:rPr>
              <a:t>中心</a:t>
            </a:r>
            <a:endParaRPr lang="en-US" altLang="zh-CN" sz="2400" b="1" dirty="0">
              <a:solidFill>
                <a:srgbClr val="663300"/>
              </a:solidFill>
              <a:effectLst>
                <a:outerShdw blurRad="38100" dist="38100" dir="2700000" algn="tl">
                  <a:srgbClr val="000000">
                    <a:alpha val="43137"/>
                  </a:srgbClr>
                </a:outerShdw>
              </a:effectLst>
              <a:latin typeface="黑体" pitchFamily="2" charset="-122"/>
              <a:ea typeface="黑体" pitchFamily="2" charset="-122"/>
            </a:endParaRPr>
          </a:p>
        </p:txBody>
      </p:sp>
      <p:sp>
        <p:nvSpPr>
          <p:cNvPr id="80927" name="Rectangle 31"/>
          <p:cNvSpPr>
            <a:spLocks noChangeArrowheads="1"/>
          </p:cNvSpPr>
          <p:nvPr/>
        </p:nvSpPr>
        <p:spPr bwMode="auto">
          <a:xfrm>
            <a:off x="454025" y="1855788"/>
            <a:ext cx="2508250" cy="646112"/>
          </a:xfrm>
          <a:prstGeom prst="rect">
            <a:avLst/>
          </a:prstGeom>
          <a:noFill/>
          <a:ln w="9525" algn="ctr">
            <a:noFill/>
            <a:miter lim="800000"/>
            <a:headEnd/>
            <a:tailEnd/>
          </a:ln>
        </p:spPr>
        <p:txBody>
          <a:bodyPr>
            <a:spAutoFit/>
          </a:bodyPr>
          <a:lstStyle/>
          <a:p>
            <a:pPr algn="ctr" eaLnBrk="0" hangingPunct="0">
              <a:buFont typeface="Wingdings" pitchFamily="2" charset="2"/>
              <a:buChar char="§"/>
              <a:defRPr/>
            </a:pPr>
            <a:r>
              <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 </a:t>
            </a:r>
            <a:r>
              <a:rPr lang="zh-CN"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构建人才特区</a:t>
            </a:r>
            <a:r>
              <a:rPr lang="zh-CN" altLang="en-US" b="1" dirty="0">
                <a:solidFill>
                  <a:srgbClr val="0000FF"/>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汇聚知名专家和年轻学者</a:t>
            </a:r>
            <a:endPar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endParaRPr>
          </a:p>
        </p:txBody>
      </p:sp>
      <p:sp>
        <p:nvSpPr>
          <p:cNvPr id="80928" name="Rectangle 32"/>
          <p:cNvSpPr>
            <a:spLocks noChangeArrowheads="1"/>
          </p:cNvSpPr>
          <p:nvPr/>
        </p:nvSpPr>
        <p:spPr bwMode="auto">
          <a:xfrm>
            <a:off x="5843588" y="1855788"/>
            <a:ext cx="2554287" cy="646112"/>
          </a:xfrm>
          <a:prstGeom prst="rect">
            <a:avLst/>
          </a:prstGeom>
          <a:noFill/>
          <a:ln w="9525" algn="ctr">
            <a:noFill/>
            <a:miter lim="800000"/>
            <a:headEnd/>
            <a:tailEnd/>
          </a:ln>
        </p:spPr>
        <p:txBody>
          <a:bodyPr>
            <a:spAutoFit/>
          </a:bodyPr>
          <a:lstStyle/>
          <a:p>
            <a:pPr algn="ctr" eaLnBrk="0" hangingPunct="0">
              <a:buFont typeface="Wingdings" pitchFamily="2" charset="2"/>
              <a:buChar char="§"/>
              <a:defRPr/>
            </a:pPr>
            <a:r>
              <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 </a:t>
            </a:r>
            <a:r>
              <a:rPr lang="zh-CN"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优势学科专业</a:t>
            </a:r>
            <a:r>
              <a:rPr lang="zh-CN" altLang="en-US" b="1" dirty="0">
                <a:solidFill>
                  <a:srgbClr val="0000FF"/>
                </a:solidFill>
                <a:effectLst>
                  <a:outerShdw blurRad="38100" dist="38100" dir="2700000" algn="tl">
                    <a:srgbClr val="000000">
                      <a:alpha val="43137"/>
                    </a:srgbClr>
                  </a:outerShdw>
                </a:effectLst>
                <a:latin typeface="黑体" pitchFamily="2" charset="-122"/>
                <a:ea typeface="黑体" pitchFamily="2" charset="-122"/>
              </a:rPr>
              <a:t>，覆盖整个石油化工领域</a:t>
            </a:r>
            <a:endPar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endParaRPr>
          </a:p>
        </p:txBody>
      </p:sp>
      <p:sp>
        <p:nvSpPr>
          <p:cNvPr id="80929" name="Rectangle 33"/>
          <p:cNvSpPr>
            <a:spLocks noChangeArrowheads="1"/>
          </p:cNvSpPr>
          <p:nvPr/>
        </p:nvSpPr>
        <p:spPr bwMode="auto">
          <a:xfrm>
            <a:off x="492125" y="4073525"/>
            <a:ext cx="2365375" cy="646113"/>
          </a:xfrm>
          <a:prstGeom prst="rect">
            <a:avLst/>
          </a:prstGeom>
          <a:noFill/>
          <a:ln w="9525" algn="ctr">
            <a:noFill/>
            <a:miter lim="800000"/>
            <a:headEnd/>
            <a:tailEnd/>
          </a:ln>
        </p:spPr>
        <p:txBody>
          <a:bodyPr>
            <a:spAutoFit/>
          </a:bodyPr>
          <a:lstStyle/>
          <a:p>
            <a:pPr eaLnBrk="0" hangingPunct="0">
              <a:buFont typeface="Wingdings" pitchFamily="2" charset="2"/>
              <a:buChar char="§"/>
              <a:defRPr/>
            </a:pPr>
            <a:r>
              <a:rPr lang="zh-CN" altLang="en-US" b="1" dirty="0">
                <a:solidFill>
                  <a:srgbClr val="0000FF"/>
                </a:solidFill>
                <a:effectLst>
                  <a:outerShdw blurRad="38100" dist="38100" dir="2700000" algn="tl">
                    <a:srgbClr val="000000">
                      <a:alpha val="43137"/>
                    </a:srgbClr>
                  </a:outerShdw>
                </a:effectLst>
                <a:latin typeface="黑体" pitchFamily="2" charset="-122"/>
                <a:ea typeface="黑体" pitchFamily="2" charset="-122"/>
              </a:rPr>
              <a:t> 众多科研基地，形成强有力支撑</a:t>
            </a:r>
            <a:endPar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endParaRPr>
          </a:p>
        </p:txBody>
      </p:sp>
      <p:sp>
        <p:nvSpPr>
          <p:cNvPr id="80930" name="Rectangle 34"/>
          <p:cNvSpPr>
            <a:spLocks noChangeArrowheads="1"/>
          </p:cNvSpPr>
          <p:nvPr/>
        </p:nvSpPr>
        <p:spPr bwMode="auto">
          <a:xfrm>
            <a:off x="5843588" y="4073525"/>
            <a:ext cx="2554287" cy="646113"/>
          </a:xfrm>
          <a:prstGeom prst="rect">
            <a:avLst/>
          </a:prstGeom>
          <a:noFill/>
          <a:ln w="9525" algn="ctr">
            <a:noFill/>
            <a:miter lim="800000"/>
            <a:headEnd/>
            <a:tailEnd/>
          </a:ln>
        </p:spPr>
        <p:txBody>
          <a:bodyPr>
            <a:spAutoFit/>
          </a:bodyPr>
          <a:lstStyle/>
          <a:p>
            <a:pPr eaLnBrk="0" hangingPunct="0">
              <a:buFont typeface="Wingdings" pitchFamily="2" charset="2"/>
              <a:buChar char="§"/>
              <a:defRPr/>
            </a:pPr>
            <a:r>
              <a:rPr lang="zh-CN" altLang="en-US" b="1" dirty="0">
                <a:effectLst>
                  <a:outerShdw blurRad="38100" dist="38100" dir="2700000" algn="tl">
                    <a:srgbClr val="000000">
                      <a:alpha val="43137"/>
                    </a:srgbClr>
                  </a:outerShdw>
                </a:effectLst>
                <a:latin typeface="黑体" pitchFamily="2" charset="-122"/>
                <a:ea typeface="黑体" pitchFamily="2" charset="-122"/>
              </a:rPr>
              <a:t> </a:t>
            </a:r>
            <a:r>
              <a:rPr lang="zh-CN" altLang="en-US" b="1" dirty="0">
                <a:solidFill>
                  <a:srgbClr val="0000FF"/>
                </a:solidFill>
                <a:effectLst>
                  <a:outerShdw blurRad="38100" dist="38100" dir="2700000" algn="tl">
                    <a:srgbClr val="000000">
                      <a:alpha val="43137"/>
                    </a:srgbClr>
                  </a:outerShdw>
                </a:effectLst>
                <a:latin typeface="黑体" pitchFamily="2" charset="-122"/>
                <a:ea typeface="黑体" pitchFamily="2" charset="-122"/>
              </a:rPr>
              <a:t>各类资源共享，提供全方位保障</a:t>
            </a:r>
            <a:endPar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endParaRPr>
          </a:p>
        </p:txBody>
      </p:sp>
      <p:sp>
        <p:nvSpPr>
          <p:cNvPr id="80931" name="Text Box 35"/>
          <p:cNvSpPr txBox="1">
            <a:spLocks noChangeArrowheads="1"/>
          </p:cNvSpPr>
          <p:nvPr/>
        </p:nvSpPr>
        <p:spPr bwMode="black">
          <a:xfrm>
            <a:off x="533400" y="2605088"/>
            <a:ext cx="2428875" cy="1062037"/>
          </a:xfrm>
          <a:prstGeom prst="rect">
            <a:avLst/>
          </a:prstGeom>
          <a:noFill/>
          <a:ln w="9525">
            <a:noFill/>
            <a:miter lim="800000"/>
            <a:headEnd/>
            <a:tailEnd/>
          </a:ln>
        </p:spPr>
        <p:txBody>
          <a:bodyPr>
            <a:spAutoFit/>
          </a:bodyPr>
          <a:lstStyle/>
          <a:p>
            <a:pPr marL="120650" indent="-120650">
              <a:spcBef>
                <a:spcPct val="50000"/>
              </a:spcBef>
              <a:buClr>
                <a:srgbClr val="1F3F5F"/>
              </a:buClr>
              <a:buFontTx/>
              <a:buChar char="•"/>
              <a:defRPr/>
            </a:pPr>
            <a:r>
              <a:rPr lang="zh-CN" altLang="zh-CN" sz="1400" b="1" dirty="0">
                <a:effectLst>
                  <a:outerShdw blurRad="38100" dist="38100" dir="2700000" algn="tl">
                    <a:srgbClr val="000000">
                      <a:alpha val="43137"/>
                    </a:srgbClr>
                  </a:outerShdw>
                </a:effectLst>
                <a:latin typeface="黑体" pitchFamily="2" charset="-122"/>
                <a:ea typeface="黑体" pitchFamily="2" charset="-122"/>
              </a:rPr>
              <a:t>教育部</a:t>
            </a:r>
            <a:r>
              <a:rPr lang="en-US" altLang="zh-CN" sz="1400" b="1" dirty="0">
                <a:effectLst>
                  <a:outerShdw blurRad="38100" dist="38100" dir="2700000" algn="tl">
                    <a:srgbClr val="000000">
                      <a:alpha val="43137"/>
                    </a:srgbClr>
                  </a:outerShdw>
                </a:effectLst>
                <a:latin typeface="黑体" pitchFamily="2" charset="-122"/>
                <a:ea typeface="黑体" pitchFamily="2" charset="-122"/>
              </a:rPr>
              <a:t>“</a:t>
            </a:r>
            <a:r>
              <a:rPr lang="zh-CN" altLang="zh-CN" sz="1400" b="1" dirty="0">
                <a:effectLst>
                  <a:outerShdw blurRad="38100" dist="38100" dir="2700000" algn="tl">
                    <a:srgbClr val="000000">
                      <a:alpha val="43137"/>
                    </a:srgbClr>
                  </a:outerShdw>
                </a:effectLst>
                <a:latin typeface="黑体" pitchFamily="2" charset="-122"/>
                <a:ea typeface="黑体" pitchFamily="2" charset="-122"/>
              </a:rPr>
              <a:t>非常规石油资源加工利用创新引智基地</a:t>
            </a:r>
            <a:r>
              <a:rPr lang="en-US" altLang="zh-CN" sz="1400" b="1" dirty="0">
                <a:effectLst>
                  <a:outerShdw blurRad="38100" dist="38100" dir="2700000" algn="tl">
                    <a:srgbClr val="000000">
                      <a:alpha val="43137"/>
                    </a:srgbClr>
                  </a:outerShdw>
                </a:effectLst>
                <a:latin typeface="黑体" pitchFamily="2" charset="-122"/>
                <a:ea typeface="黑体" pitchFamily="2" charset="-122"/>
              </a:rPr>
              <a:t>”</a:t>
            </a:r>
          </a:p>
          <a:p>
            <a:pPr marL="120650" indent="-120650">
              <a:spcBef>
                <a:spcPct val="50000"/>
              </a:spcBef>
              <a:buClr>
                <a:srgbClr val="1F3F5F"/>
              </a:buClr>
              <a:buFontTx/>
              <a:buChar char="•"/>
              <a:defRPr/>
            </a:pPr>
            <a:r>
              <a:rPr lang="zh-CN" altLang="zh-CN" sz="1400" b="1" dirty="0">
                <a:effectLst>
                  <a:outerShdw blurRad="38100" dist="38100" dir="2700000" algn="tl">
                    <a:srgbClr val="000000">
                      <a:alpha val="43137"/>
                    </a:srgbClr>
                  </a:outerShdw>
                </a:effectLst>
                <a:latin typeface="黑体" pitchFamily="2" charset="-122"/>
                <a:ea typeface="黑体" pitchFamily="2" charset="-122"/>
              </a:rPr>
              <a:t>教育部</a:t>
            </a:r>
            <a:r>
              <a:rPr lang="en-US" altLang="zh-CN" sz="1400" b="1" dirty="0">
                <a:effectLst>
                  <a:outerShdw blurRad="38100" dist="38100" dir="2700000" algn="tl">
                    <a:srgbClr val="000000">
                      <a:alpha val="43137"/>
                    </a:srgbClr>
                  </a:outerShdw>
                </a:effectLst>
                <a:latin typeface="黑体" pitchFamily="2" charset="-122"/>
                <a:ea typeface="黑体" pitchFamily="2" charset="-122"/>
              </a:rPr>
              <a:t>“</a:t>
            </a:r>
            <a:r>
              <a:rPr lang="zh-CN" altLang="zh-CN" sz="1400" b="1" dirty="0">
                <a:effectLst>
                  <a:outerShdw blurRad="38100" dist="38100" dir="2700000" algn="tl">
                    <a:srgbClr val="000000">
                      <a:alpha val="43137"/>
                    </a:srgbClr>
                  </a:outerShdw>
                </a:effectLst>
                <a:latin typeface="黑体" pitchFamily="2" charset="-122"/>
                <a:ea typeface="黑体" pitchFamily="2" charset="-122"/>
              </a:rPr>
              <a:t>长江学者和创新团队发展计划</a:t>
            </a:r>
            <a:r>
              <a:rPr lang="en-US" altLang="zh-CN" sz="1400" b="1" dirty="0">
                <a:effectLst>
                  <a:outerShdw blurRad="38100" dist="38100" dir="2700000" algn="tl">
                    <a:srgbClr val="000000">
                      <a:alpha val="43137"/>
                    </a:srgbClr>
                  </a:outerShdw>
                </a:effectLst>
                <a:latin typeface="黑体" pitchFamily="2" charset="-122"/>
                <a:ea typeface="黑体" pitchFamily="2" charset="-122"/>
              </a:rPr>
              <a:t>”</a:t>
            </a:r>
            <a:r>
              <a:rPr lang="zh-CN" altLang="zh-CN" sz="1400" b="1" dirty="0">
                <a:effectLst>
                  <a:outerShdw blurRad="38100" dist="38100" dir="2700000" algn="tl">
                    <a:srgbClr val="000000">
                      <a:alpha val="43137"/>
                    </a:srgbClr>
                  </a:outerShdw>
                </a:effectLst>
                <a:latin typeface="黑体" pitchFamily="2" charset="-122"/>
                <a:ea typeface="黑体" pitchFamily="2" charset="-122"/>
              </a:rPr>
              <a:t>创新团队</a:t>
            </a:r>
            <a:endParaRPr lang="zh-CN" altLang="en-US" sz="1400" b="1" dirty="0">
              <a:effectLst>
                <a:outerShdw blurRad="38100" dist="38100" dir="2700000" algn="tl">
                  <a:srgbClr val="000000">
                    <a:alpha val="43137"/>
                  </a:srgbClr>
                </a:outerShdw>
              </a:effectLst>
              <a:latin typeface="黑体" pitchFamily="2" charset="-122"/>
              <a:ea typeface="黑体" pitchFamily="2" charset="-122"/>
            </a:endParaRPr>
          </a:p>
        </p:txBody>
      </p:sp>
      <p:sp>
        <p:nvSpPr>
          <p:cNvPr id="80932" name="Text Box 36"/>
          <p:cNvSpPr txBox="1">
            <a:spLocks noChangeArrowheads="1"/>
          </p:cNvSpPr>
          <p:nvPr/>
        </p:nvSpPr>
        <p:spPr bwMode="black">
          <a:xfrm>
            <a:off x="6030913" y="2678113"/>
            <a:ext cx="1944687" cy="806450"/>
          </a:xfrm>
          <a:prstGeom prst="rect">
            <a:avLst/>
          </a:prstGeom>
          <a:noFill/>
          <a:ln w="9525">
            <a:noFill/>
            <a:miter lim="800000"/>
            <a:headEnd/>
            <a:tailEnd/>
          </a:ln>
        </p:spPr>
        <p:txBody>
          <a:bodyPr>
            <a:spAutoFit/>
          </a:bodyPr>
          <a:lstStyle/>
          <a:p>
            <a:pPr marL="120650" indent="-120650">
              <a:lnSpc>
                <a:spcPct val="60000"/>
              </a:lnSpc>
              <a:spcBef>
                <a:spcPts val="600"/>
              </a:spcBef>
              <a:buClr>
                <a:srgbClr val="1F3F5F"/>
              </a:buClr>
              <a:buFontTx/>
              <a:buChar char="•"/>
              <a:defRPr/>
            </a:pPr>
            <a:r>
              <a:rPr lang="zh-CN" altLang="en-US" sz="1400" b="1" dirty="0">
                <a:effectLst>
                  <a:outerShdw blurRad="38100" dist="38100" dir="2700000" algn="tl">
                    <a:srgbClr val="000000">
                      <a:alpha val="43137"/>
                    </a:srgbClr>
                  </a:outerShdw>
                </a:effectLst>
                <a:latin typeface="黑体" pitchFamily="2" charset="-122"/>
                <a:ea typeface="黑体" pitchFamily="2" charset="-122"/>
              </a:rPr>
              <a:t>国家重点学科</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a:p>
            <a:pPr marL="120650" indent="-120650">
              <a:spcBef>
                <a:spcPts val="600"/>
              </a:spcBef>
              <a:buFontTx/>
              <a:buChar char="•"/>
              <a:defRPr/>
            </a:pPr>
            <a:r>
              <a:rPr lang="zh-CN" altLang="en-US" sz="1400" b="1" dirty="0">
                <a:effectLst>
                  <a:outerShdw blurRad="38100" dist="38100" dir="2700000" algn="tl">
                    <a:srgbClr val="000000">
                      <a:alpha val="43137"/>
                    </a:srgbClr>
                  </a:outerShdw>
                </a:effectLst>
                <a:latin typeface="黑体" pitchFamily="2" charset="-122"/>
                <a:ea typeface="黑体" pitchFamily="2" charset="-122"/>
              </a:rPr>
              <a:t>省部级重点学科</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a:p>
            <a:pPr marL="120650" indent="-120650">
              <a:spcBef>
                <a:spcPts val="600"/>
              </a:spcBef>
              <a:buFontTx/>
              <a:buChar char="•"/>
              <a:defRPr/>
            </a:pPr>
            <a:r>
              <a:rPr lang="zh-CN" altLang="en-US" sz="1400" b="1" dirty="0">
                <a:effectLst>
                  <a:outerShdw blurRad="38100" dist="38100" dir="2700000" algn="tl">
                    <a:srgbClr val="000000">
                      <a:alpha val="43137"/>
                    </a:srgbClr>
                  </a:outerShdw>
                </a:effectLst>
                <a:latin typeface="黑体" pitchFamily="2" charset="-122"/>
                <a:ea typeface="黑体" pitchFamily="2" charset="-122"/>
              </a:rPr>
              <a:t>博士后科研流动站</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p:txBody>
      </p:sp>
      <p:sp>
        <p:nvSpPr>
          <p:cNvPr id="80933" name="Text Box 37"/>
          <p:cNvSpPr txBox="1">
            <a:spLocks noChangeArrowheads="1"/>
          </p:cNvSpPr>
          <p:nvPr/>
        </p:nvSpPr>
        <p:spPr bwMode="black">
          <a:xfrm>
            <a:off x="557213" y="4859338"/>
            <a:ext cx="1884362" cy="1130300"/>
          </a:xfrm>
          <a:prstGeom prst="rect">
            <a:avLst/>
          </a:prstGeom>
          <a:noFill/>
          <a:ln w="9525">
            <a:noFill/>
            <a:miter lim="800000"/>
            <a:headEnd/>
            <a:tailEnd/>
          </a:ln>
        </p:spPr>
        <p:txBody>
          <a:bodyPr>
            <a:spAutoFit/>
          </a:bodyPr>
          <a:lstStyle/>
          <a:p>
            <a:pPr marL="120650" indent="-120650">
              <a:spcBef>
                <a:spcPts val="600"/>
              </a:spcBef>
              <a:buClr>
                <a:srgbClr val="1F3F5F"/>
              </a:buClr>
              <a:buFontTx/>
              <a:buChar char="•"/>
              <a:defRPr/>
            </a:pPr>
            <a:r>
              <a:rPr lang="zh-CN" altLang="en-US" sz="1400" b="1" dirty="0">
                <a:effectLst>
                  <a:outerShdw blurRad="38100" dist="38100" dir="2700000" algn="tl">
                    <a:srgbClr val="000000">
                      <a:alpha val="43137"/>
                    </a:srgbClr>
                  </a:outerShdw>
                </a:effectLst>
                <a:latin typeface="黑体" pitchFamily="2" charset="-122"/>
                <a:ea typeface="黑体" pitchFamily="2" charset="-122"/>
              </a:rPr>
              <a:t>国家重点实验室</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a:p>
            <a:pPr marL="120650" indent="-120650">
              <a:spcBef>
                <a:spcPts val="600"/>
              </a:spcBef>
              <a:buFontTx/>
              <a:buChar char="•"/>
              <a:defRPr/>
            </a:pPr>
            <a:r>
              <a:rPr lang="zh-CN" altLang="en-US" sz="1400" b="1" dirty="0">
                <a:effectLst>
                  <a:outerShdw blurRad="38100" dist="38100" dir="2700000" algn="tl">
                    <a:srgbClr val="000000">
                      <a:alpha val="43137"/>
                    </a:srgbClr>
                  </a:outerShdw>
                </a:effectLst>
                <a:latin typeface="黑体" pitchFamily="2" charset="-122"/>
                <a:ea typeface="黑体" pitchFamily="2" charset="-122"/>
              </a:rPr>
              <a:t>省部级重点实验室</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a:p>
            <a:pPr marL="120650" indent="-120650">
              <a:spcBef>
                <a:spcPts val="600"/>
              </a:spcBef>
              <a:buFontTx/>
              <a:buChar char="•"/>
              <a:defRPr/>
            </a:pPr>
            <a:r>
              <a:rPr lang="zh-CN" altLang="en-US" sz="1400" b="1" dirty="0">
                <a:effectLst>
                  <a:outerShdw blurRad="38100" dist="38100" dir="2700000" algn="tl">
                    <a:srgbClr val="000000">
                      <a:alpha val="43137"/>
                    </a:srgbClr>
                  </a:outerShdw>
                </a:effectLst>
                <a:latin typeface="黑体" pitchFamily="2" charset="-122"/>
                <a:ea typeface="黑体" pitchFamily="2" charset="-122"/>
              </a:rPr>
              <a:t>各级工程研究中心</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a:p>
            <a:pPr marL="120650" indent="-120650">
              <a:lnSpc>
                <a:spcPct val="60000"/>
              </a:lnSpc>
              <a:spcBef>
                <a:spcPct val="50000"/>
              </a:spcBef>
              <a:buClr>
                <a:srgbClr val="1F3F5F"/>
              </a:buClr>
              <a:defRPr/>
            </a:pPr>
            <a:endParaRPr lang="zh-CN" altLang="en-US" sz="1400" b="1" dirty="0">
              <a:effectLst>
                <a:outerShdw blurRad="38100" dist="38100" dir="2700000" algn="tl">
                  <a:srgbClr val="000000">
                    <a:alpha val="43137"/>
                  </a:srgbClr>
                </a:outerShdw>
              </a:effectLst>
              <a:latin typeface="黑体" pitchFamily="2" charset="-122"/>
              <a:ea typeface="黑体" pitchFamily="2" charset="-122"/>
            </a:endParaRPr>
          </a:p>
        </p:txBody>
      </p:sp>
      <p:sp>
        <p:nvSpPr>
          <p:cNvPr id="80934" name="Text Box 38"/>
          <p:cNvSpPr txBox="1">
            <a:spLocks noChangeArrowheads="1"/>
          </p:cNvSpPr>
          <p:nvPr/>
        </p:nvSpPr>
        <p:spPr bwMode="black">
          <a:xfrm>
            <a:off x="6030913" y="4867275"/>
            <a:ext cx="2366962" cy="1108075"/>
          </a:xfrm>
          <a:prstGeom prst="rect">
            <a:avLst/>
          </a:prstGeom>
          <a:noFill/>
          <a:ln w="9525">
            <a:noFill/>
            <a:miter lim="800000"/>
            <a:headEnd/>
            <a:tailEnd/>
          </a:ln>
        </p:spPr>
        <p:txBody>
          <a:bodyPr>
            <a:spAutoFit/>
          </a:bodyPr>
          <a:lstStyle/>
          <a:p>
            <a:pPr marL="120650" indent="-120650">
              <a:spcBef>
                <a:spcPts val="600"/>
              </a:spcBef>
              <a:buClr>
                <a:srgbClr val="1F3F5F"/>
              </a:buClr>
              <a:buFontTx/>
              <a:buChar char="•"/>
              <a:defRPr/>
            </a:pPr>
            <a:r>
              <a:rPr lang="zh-CN" altLang="zh-CN" sz="1400" b="1" dirty="0">
                <a:effectLst>
                  <a:outerShdw blurRad="38100" dist="38100" dir="2700000" algn="tl">
                    <a:srgbClr val="000000">
                      <a:alpha val="43137"/>
                    </a:srgbClr>
                  </a:outerShdw>
                </a:effectLst>
                <a:latin typeface="黑体" pitchFamily="2" charset="-122"/>
                <a:ea typeface="黑体" pitchFamily="2" charset="-122"/>
              </a:rPr>
              <a:t>大学图书馆</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a:p>
            <a:pPr marL="120650" indent="-120650">
              <a:spcBef>
                <a:spcPts val="600"/>
              </a:spcBef>
              <a:buClr>
                <a:srgbClr val="1F3F5F"/>
              </a:buClr>
              <a:buFontTx/>
              <a:buChar char="•"/>
              <a:defRPr/>
            </a:pPr>
            <a:r>
              <a:rPr lang="zh-CN" altLang="zh-CN" sz="1400" b="1" dirty="0">
                <a:effectLst>
                  <a:outerShdw blurRad="38100" dist="38100" dir="2700000" algn="tl">
                    <a:srgbClr val="000000">
                      <a:alpha val="43137"/>
                    </a:srgbClr>
                  </a:outerShdw>
                </a:effectLst>
                <a:latin typeface="黑体" pitchFamily="2" charset="-122"/>
                <a:ea typeface="黑体" pitchFamily="2" charset="-122"/>
              </a:rPr>
              <a:t>石油公司科研情报机构</a:t>
            </a:r>
            <a:endParaRPr lang="en-US" altLang="zh-CN" sz="1400" b="1" dirty="0">
              <a:effectLst>
                <a:outerShdw blurRad="38100" dist="38100" dir="2700000" algn="tl">
                  <a:srgbClr val="000000">
                    <a:alpha val="43137"/>
                  </a:srgbClr>
                </a:outerShdw>
              </a:effectLst>
              <a:latin typeface="黑体" pitchFamily="2" charset="-122"/>
              <a:ea typeface="黑体" pitchFamily="2" charset="-122"/>
            </a:endParaRPr>
          </a:p>
          <a:p>
            <a:pPr marL="120650" indent="-120650">
              <a:spcBef>
                <a:spcPts val="600"/>
              </a:spcBef>
              <a:buFontTx/>
              <a:buChar char="•"/>
              <a:defRPr/>
            </a:pPr>
            <a:r>
              <a:rPr lang="zh-CN" altLang="zh-CN" sz="1400" b="1" dirty="0">
                <a:effectLst>
                  <a:outerShdw blurRad="38100" dist="38100" dir="2700000" algn="tl">
                    <a:srgbClr val="000000">
                      <a:alpha val="43137"/>
                    </a:srgbClr>
                  </a:outerShdw>
                </a:effectLst>
                <a:latin typeface="黑体" pitchFamily="2" charset="-122"/>
                <a:ea typeface="黑体" pitchFamily="2" charset="-122"/>
              </a:rPr>
              <a:t>石化行业实力最强、资源最全的科技文献信息中心</a:t>
            </a:r>
            <a:endParaRPr lang="zh-CN" altLang="en-US" sz="1400" b="1" dirty="0">
              <a:effectLst>
                <a:outerShdw blurRad="38100" dist="38100" dir="2700000" algn="tl">
                  <a:srgbClr val="000000">
                    <a:alpha val="43137"/>
                  </a:srgbClr>
                </a:outerShdw>
              </a:effectLst>
              <a:latin typeface="黑体" pitchFamily="2" charset="-122"/>
              <a:ea typeface="黑体" pitchFamily="2" charset="-122"/>
            </a:endParaRPr>
          </a:p>
        </p:txBody>
      </p:sp>
      <p:sp>
        <p:nvSpPr>
          <p:cNvPr id="39" name="矩形 38"/>
          <p:cNvSpPr/>
          <p:nvPr/>
        </p:nvSpPr>
        <p:spPr>
          <a:xfrm>
            <a:off x="2560638" y="1309688"/>
            <a:ext cx="4032250" cy="400050"/>
          </a:xfrm>
          <a:prstGeom prst="rect">
            <a:avLst/>
          </a:prstGeom>
        </p:spPr>
        <p:txBody>
          <a:bodyPr>
            <a:spAutoFit/>
          </a:bodyPr>
          <a:lstStyle/>
          <a:p>
            <a:pPr>
              <a:defRPr/>
            </a:pPr>
            <a:r>
              <a:rPr lang="zh-CN" altLang="zh-CN" sz="2000" b="1" dirty="0">
                <a:solidFill>
                  <a:srgbClr val="FF0000"/>
                </a:solidFill>
                <a:effectLst>
                  <a:outerShdw blurRad="38100" dist="38100" dir="2700000" algn="tl">
                    <a:srgbClr val="000000">
                      <a:alpha val="43137"/>
                    </a:srgbClr>
                  </a:outerShdw>
                </a:effectLst>
                <a:latin typeface="黑体" pitchFamily="2" charset="-122"/>
                <a:ea typeface="黑体" pitchFamily="2" charset="-122"/>
              </a:rPr>
              <a:t>整合优势资源，形成资源共享机制</a:t>
            </a:r>
            <a:endParaRPr lang="zh-CN" altLang="en-US" sz="2000" b="1" dirty="0">
              <a:solidFill>
                <a:srgbClr val="FF0000"/>
              </a:solidFill>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214313"/>
            <a:ext cx="9144000" cy="596900"/>
          </a:xfrm>
        </p:spPr>
        <p:txBody>
          <a:bodyPr/>
          <a:lstStyle/>
          <a:p>
            <a:pPr>
              <a:defRPr/>
            </a:pPr>
            <a:r>
              <a:rPr lang="zh-CN" altLang="en-US" dirty="0" smtClean="0">
                <a:effectLst>
                  <a:outerShdw blurRad="38100" dist="38100" dir="2700000" algn="tl">
                    <a:srgbClr val="000000">
                      <a:alpha val="43137"/>
                    </a:srgbClr>
                  </a:outerShdw>
                </a:effectLst>
                <a:latin typeface="黑体" pitchFamily="2" charset="-122"/>
                <a:ea typeface="黑体" pitchFamily="2" charset="-122"/>
              </a:rPr>
              <a:t>五、机制体制改革与制度</a:t>
            </a:r>
            <a:endParaRPr lang="en-US" altLang="zh-CN" sz="2400" dirty="0" smtClean="0">
              <a:effectLst>
                <a:outerShdw blurRad="38100" dist="38100" dir="2700000" algn="tl">
                  <a:srgbClr val="000000">
                    <a:alpha val="43137"/>
                  </a:srgbClr>
                </a:outerShdw>
              </a:effectLst>
              <a:latin typeface="黑体" pitchFamily="2" charset="-122"/>
              <a:ea typeface="黑体" pitchFamily="2" charset="-122"/>
            </a:endParaRPr>
          </a:p>
        </p:txBody>
      </p:sp>
      <p:grpSp>
        <p:nvGrpSpPr>
          <p:cNvPr id="30722" name="Group 3"/>
          <p:cNvGrpSpPr>
            <a:grpSpLocks/>
          </p:cNvGrpSpPr>
          <p:nvPr/>
        </p:nvGrpSpPr>
        <p:grpSpPr bwMode="auto">
          <a:xfrm>
            <a:off x="914400" y="2506663"/>
            <a:ext cx="7315200" cy="3779837"/>
            <a:chOff x="576" y="890"/>
            <a:chExt cx="4608" cy="3040"/>
          </a:xfrm>
        </p:grpSpPr>
        <p:sp>
          <p:nvSpPr>
            <p:cNvPr id="81924" name="Freeform 4"/>
            <p:cNvSpPr>
              <a:spLocks/>
            </p:cNvSpPr>
            <p:nvPr/>
          </p:nvSpPr>
          <p:spPr bwMode="gray">
            <a:xfrm>
              <a:off x="3196" y="890"/>
              <a:ext cx="924" cy="606"/>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01" name="AutoShape 5"/>
            <p:cNvSpPr>
              <a:spLocks noChangeArrowheads="1"/>
            </p:cNvSpPr>
            <p:nvPr/>
          </p:nvSpPr>
          <p:spPr bwMode="auto">
            <a:xfrm>
              <a:off x="2157" y="1671"/>
              <a:ext cx="1446" cy="1988"/>
            </a:xfrm>
            <a:prstGeom prst="roundRect">
              <a:avLst>
                <a:gd name="adj" fmla="val 4690"/>
              </a:avLst>
            </a:prstGeom>
            <a:noFill/>
            <a:ln w="57150">
              <a:solidFill>
                <a:schemeClr val="accent2"/>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1926" name="AutoShape 6"/>
            <p:cNvSpPr>
              <a:spLocks noChangeArrowheads="1"/>
            </p:cNvSpPr>
            <p:nvPr/>
          </p:nvSpPr>
          <p:spPr bwMode="gray">
            <a:xfrm>
              <a:off x="2304" y="1585"/>
              <a:ext cx="1174" cy="18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03" name="AutoShape 7"/>
            <p:cNvSpPr>
              <a:spLocks noChangeArrowheads="1"/>
            </p:cNvSpPr>
            <p:nvPr/>
          </p:nvSpPr>
          <p:spPr bwMode="auto">
            <a:xfrm flipH="1">
              <a:off x="3360" y="1632"/>
              <a:ext cx="46" cy="91"/>
            </a:xfrm>
            <a:prstGeom prst="octagon">
              <a:avLst>
                <a:gd name="adj" fmla="val 29287"/>
              </a:avLst>
            </a:prstGeom>
            <a:solidFill>
              <a:schemeClr val="bg1"/>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04" name="AutoShape 8"/>
            <p:cNvSpPr>
              <a:spLocks noChangeArrowheads="1"/>
            </p:cNvSpPr>
            <p:nvPr/>
          </p:nvSpPr>
          <p:spPr bwMode="auto">
            <a:xfrm flipH="1">
              <a:off x="2358" y="1625"/>
              <a:ext cx="45" cy="92"/>
            </a:xfrm>
            <a:prstGeom prst="octagon">
              <a:avLst>
                <a:gd name="adj" fmla="val 29287"/>
              </a:avLst>
            </a:prstGeom>
            <a:solidFill>
              <a:schemeClr val="bg1"/>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05" name="AutoShape 9"/>
            <p:cNvSpPr>
              <a:spLocks noChangeArrowheads="1"/>
            </p:cNvSpPr>
            <p:nvPr/>
          </p:nvSpPr>
          <p:spPr bwMode="auto">
            <a:xfrm>
              <a:off x="3738" y="1355"/>
              <a:ext cx="1446" cy="1988"/>
            </a:xfrm>
            <a:prstGeom prst="roundRect">
              <a:avLst>
                <a:gd name="adj" fmla="val 4690"/>
              </a:avLst>
            </a:prstGeom>
            <a:noFill/>
            <a:ln w="57150">
              <a:solidFill>
                <a:schemeClr val="hlink"/>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1930" name="AutoShape 10"/>
            <p:cNvSpPr>
              <a:spLocks noChangeArrowheads="1"/>
            </p:cNvSpPr>
            <p:nvPr/>
          </p:nvSpPr>
          <p:spPr bwMode="gray">
            <a:xfrm>
              <a:off x="3874" y="1265"/>
              <a:ext cx="1174" cy="180"/>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07" name="AutoShape 11"/>
            <p:cNvSpPr>
              <a:spLocks noChangeArrowheads="1"/>
            </p:cNvSpPr>
            <p:nvPr/>
          </p:nvSpPr>
          <p:spPr bwMode="auto">
            <a:xfrm flipH="1">
              <a:off x="4936" y="1310"/>
              <a:ext cx="45" cy="89"/>
            </a:xfrm>
            <a:prstGeom prst="octagon">
              <a:avLst>
                <a:gd name="adj" fmla="val 29287"/>
              </a:avLst>
            </a:prstGeom>
            <a:solidFill>
              <a:schemeClr val="bg1"/>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08" name="AutoShape 12"/>
            <p:cNvSpPr>
              <a:spLocks noChangeArrowheads="1"/>
            </p:cNvSpPr>
            <p:nvPr/>
          </p:nvSpPr>
          <p:spPr bwMode="auto">
            <a:xfrm flipH="1">
              <a:off x="3939" y="1310"/>
              <a:ext cx="45" cy="89"/>
            </a:xfrm>
            <a:prstGeom prst="octagon">
              <a:avLst>
                <a:gd name="adj" fmla="val 29287"/>
              </a:avLst>
            </a:prstGeom>
            <a:solidFill>
              <a:schemeClr val="bg1"/>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1933" name="Freeform 13"/>
            <p:cNvSpPr>
              <a:spLocks/>
            </p:cNvSpPr>
            <p:nvPr/>
          </p:nvSpPr>
          <p:spPr bwMode="gray">
            <a:xfrm>
              <a:off x="1570" y="1265"/>
              <a:ext cx="924" cy="54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10" name="Text Box 14"/>
            <p:cNvSpPr txBox="1">
              <a:spLocks noChangeArrowheads="1"/>
            </p:cNvSpPr>
            <p:nvPr/>
          </p:nvSpPr>
          <p:spPr bwMode="gray">
            <a:xfrm>
              <a:off x="2789" y="1565"/>
              <a:ext cx="179" cy="230"/>
            </a:xfrm>
            <a:prstGeom prst="rect">
              <a:avLst/>
            </a:prstGeom>
            <a:noFill/>
            <a:ln w="9525" algn="ctr">
              <a:noFill/>
              <a:miter lim="800000"/>
              <a:headEnd/>
              <a:tailEnd/>
            </a:ln>
          </p:spPr>
          <p:txBody>
            <a:bodyPr wrap="none">
              <a:spAutoFit/>
            </a:bodyPr>
            <a:lstStyle/>
            <a:p>
              <a:pPr algn="ctr" eaLnBrk="0" hangingPunct="0">
                <a:defRPr/>
              </a:pPr>
              <a:r>
                <a:rPr lang="en-US" altLang="zh-CN" sz="1400" b="1" dirty="0">
                  <a:solidFill>
                    <a:schemeClr val="bg1"/>
                  </a:solidFill>
                  <a:effectLst>
                    <a:outerShdw blurRad="38100" dist="38100" dir="2700000" algn="tl">
                      <a:srgbClr val="000000">
                        <a:alpha val="43137"/>
                      </a:srgbClr>
                    </a:outerShdw>
                  </a:effectLst>
                  <a:latin typeface="黑体" pitchFamily="2" charset="-122"/>
                  <a:ea typeface="黑体" pitchFamily="2" charset="-122"/>
                </a:rPr>
                <a:t>2</a:t>
              </a:r>
            </a:p>
          </p:txBody>
        </p:sp>
        <p:sp>
          <p:nvSpPr>
            <p:cNvPr id="55311" name="Text Box 15"/>
            <p:cNvSpPr txBox="1">
              <a:spLocks noChangeArrowheads="1"/>
            </p:cNvSpPr>
            <p:nvPr/>
          </p:nvSpPr>
          <p:spPr bwMode="gray">
            <a:xfrm>
              <a:off x="4373" y="1254"/>
              <a:ext cx="179" cy="229"/>
            </a:xfrm>
            <a:prstGeom prst="rect">
              <a:avLst/>
            </a:prstGeom>
            <a:noFill/>
            <a:ln w="9525" algn="ctr">
              <a:noFill/>
              <a:miter lim="800000"/>
              <a:headEnd/>
              <a:tailEnd/>
            </a:ln>
          </p:spPr>
          <p:txBody>
            <a:bodyPr wrap="none">
              <a:spAutoFit/>
            </a:bodyPr>
            <a:lstStyle/>
            <a:p>
              <a:pPr algn="ctr" eaLnBrk="0" hangingPunct="0">
                <a:defRPr/>
              </a:pPr>
              <a:r>
                <a:rPr lang="en-US" altLang="zh-CN" sz="1400" b="1" dirty="0">
                  <a:solidFill>
                    <a:srgbClr val="FFFFFF"/>
                  </a:solidFill>
                  <a:effectLst>
                    <a:outerShdw blurRad="38100" dist="38100" dir="2700000" algn="tl">
                      <a:srgbClr val="000000">
                        <a:alpha val="43137"/>
                      </a:srgbClr>
                    </a:outerShdw>
                  </a:effectLst>
                  <a:latin typeface="黑体" pitchFamily="2" charset="-122"/>
                  <a:ea typeface="黑体" pitchFamily="2" charset="-122"/>
                </a:rPr>
                <a:t>3</a:t>
              </a:r>
            </a:p>
          </p:txBody>
        </p:sp>
        <p:grpSp>
          <p:nvGrpSpPr>
            <p:cNvPr id="30745" name="Group 16"/>
            <p:cNvGrpSpPr>
              <a:grpSpLocks/>
            </p:cNvGrpSpPr>
            <p:nvPr/>
          </p:nvGrpSpPr>
          <p:grpSpPr bwMode="auto">
            <a:xfrm>
              <a:off x="576" y="1836"/>
              <a:ext cx="1446" cy="2094"/>
              <a:chOff x="576" y="1836"/>
              <a:chExt cx="1446" cy="2094"/>
            </a:xfrm>
          </p:grpSpPr>
          <p:sp>
            <p:nvSpPr>
              <p:cNvPr id="55315" name="AutoShape 17"/>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81938" name="AutoShape 18"/>
              <p:cNvSpPr>
                <a:spLocks noChangeArrowheads="1"/>
              </p:cNvSpPr>
              <p:nvPr/>
            </p:nvSpPr>
            <p:spPr bwMode="gray">
              <a:xfrm>
                <a:off x="712" y="1853"/>
                <a:ext cx="1174" cy="180"/>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17" name="AutoShape 19"/>
              <p:cNvSpPr>
                <a:spLocks noChangeArrowheads="1"/>
              </p:cNvSpPr>
              <p:nvPr/>
            </p:nvSpPr>
            <p:spPr bwMode="auto">
              <a:xfrm flipH="1">
                <a:off x="1773" y="1897"/>
                <a:ext cx="45" cy="91"/>
              </a:xfrm>
              <a:prstGeom prst="octagon">
                <a:avLst>
                  <a:gd name="adj" fmla="val 29287"/>
                </a:avLst>
              </a:prstGeom>
              <a:solidFill>
                <a:schemeClr val="bg1"/>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18" name="AutoShape 20"/>
              <p:cNvSpPr>
                <a:spLocks noChangeArrowheads="1"/>
              </p:cNvSpPr>
              <p:nvPr/>
            </p:nvSpPr>
            <p:spPr bwMode="auto">
              <a:xfrm flipH="1">
                <a:off x="776" y="1897"/>
                <a:ext cx="46" cy="91"/>
              </a:xfrm>
              <a:prstGeom prst="octagon">
                <a:avLst>
                  <a:gd name="adj" fmla="val 29287"/>
                </a:avLst>
              </a:prstGeom>
              <a:solidFill>
                <a:schemeClr val="bg1"/>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55319" name="Text Box 21"/>
              <p:cNvSpPr txBox="1">
                <a:spLocks noChangeArrowheads="1"/>
              </p:cNvSpPr>
              <p:nvPr/>
            </p:nvSpPr>
            <p:spPr bwMode="gray">
              <a:xfrm>
                <a:off x="1205" y="1836"/>
                <a:ext cx="179" cy="229"/>
              </a:xfrm>
              <a:prstGeom prst="rect">
                <a:avLst/>
              </a:prstGeom>
              <a:noFill/>
              <a:ln w="9525" algn="ctr">
                <a:noFill/>
                <a:miter lim="800000"/>
                <a:headEnd/>
                <a:tailEnd/>
              </a:ln>
            </p:spPr>
            <p:txBody>
              <a:bodyPr wrap="none">
                <a:spAutoFit/>
              </a:bodyPr>
              <a:lstStyle/>
              <a:p>
                <a:pPr algn="ctr" eaLnBrk="0" hangingPunct="0">
                  <a:defRPr/>
                </a:pPr>
                <a:r>
                  <a:rPr lang="en-US" altLang="zh-CN" sz="1400" b="1" dirty="0">
                    <a:solidFill>
                      <a:schemeClr val="bg1"/>
                    </a:solidFill>
                    <a:effectLst>
                      <a:outerShdw blurRad="38100" dist="38100" dir="2700000" algn="tl">
                        <a:srgbClr val="000000">
                          <a:alpha val="43137"/>
                        </a:srgbClr>
                      </a:outerShdw>
                    </a:effectLst>
                    <a:latin typeface="黑体" pitchFamily="2" charset="-122"/>
                    <a:ea typeface="黑体" pitchFamily="2" charset="-122"/>
                  </a:rPr>
                  <a:t>1</a:t>
                </a:r>
              </a:p>
            </p:txBody>
          </p:sp>
          <p:sp>
            <p:nvSpPr>
              <p:cNvPr id="55320" name="Text Box 22"/>
              <p:cNvSpPr txBox="1">
                <a:spLocks noChangeArrowheads="1"/>
              </p:cNvSpPr>
              <p:nvPr/>
            </p:nvSpPr>
            <p:spPr bwMode="auto">
              <a:xfrm>
                <a:off x="631" y="2323"/>
                <a:ext cx="1344" cy="1358"/>
              </a:xfrm>
              <a:prstGeom prst="rect">
                <a:avLst/>
              </a:prstGeom>
              <a:noFill/>
              <a:ln w="9525" algn="ctr">
                <a:noFill/>
                <a:miter lim="800000"/>
                <a:headEnd/>
                <a:tailEnd/>
              </a:ln>
            </p:spPr>
            <p:txBody>
              <a:bodyPr>
                <a:spAutoFit/>
              </a:bodyPr>
              <a:lstStyle/>
              <a:p>
                <a:pPr eaLnBrk="0" hangingPunct="0">
                  <a:lnSpc>
                    <a:spcPct val="150000"/>
                  </a:lnSpc>
                  <a:defRPr/>
                </a:pPr>
                <a:r>
                  <a:rPr lang="zh-CN" altLang="en-US" b="1" dirty="0">
                    <a:effectLst>
                      <a:outerShdw blurRad="38100" dist="38100" dir="2700000" algn="tl">
                        <a:srgbClr val="000000">
                          <a:alpha val="43137"/>
                        </a:srgbClr>
                      </a:outerShdw>
                    </a:effectLst>
                    <a:latin typeface="黑体" pitchFamily="2" charset="-122"/>
                    <a:ea typeface="黑体" pitchFamily="2" charset="-122"/>
                  </a:rPr>
                  <a:t>形成</a:t>
                </a:r>
                <a:r>
                  <a:rPr lang="zh-CN" altLang="zh-CN" b="1" dirty="0">
                    <a:effectLst>
                      <a:outerShdw blurRad="38100" dist="38100" dir="2700000" algn="tl">
                        <a:srgbClr val="000000">
                          <a:alpha val="43137"/>
                        </a:srgbClr>
                      </a:outerShdw>
                    </a:effectLst>
                    <a:latin typeface="黑体" pitchFamily="2" charset="-122"/>
                    <a:ea typeface="黑体" pitchFamily="2" charset="-122"/>
                  </a:rPr>
                  <a:t>有利于整合国内外科教资源、寓教于研的高层次创新</a:t>
                </a:r>
                <a:r>
                  <a:rPr lang="zh-CN"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人才培养模式</a:t>
                </a:r>
                <a:endPar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55313" name="Text Box 23"/>
            <p:cNvSpPr txBox="1">
              <a:spLocks noChangeArrowheads="1"/>
            </p:cNvSpPr>
            <p:nvPr/>
          </p:nvSpPr>
          <p:spPr bwMode="auto">
            <a:xfrm>
              <a:off x="2208" y="1988"/>
              <a:ext cx="1344" cy="1358"/>
            </a:xfrm>
            <a:prstGeom prst="rect">
              <a:avLst/>
            </a:prstGeom>
            <a:noFill/>
            <a:ln w="9525" algn="ctr">
              <a:noFill/>
              <a:miter lim="800000"/>
              <a:headEnd/>
              <a:tailEnd/>
            </a:ln>
          </p:spPr>
          <p:txBody>
            <a:bodyPr>
              <a:spAutoFit/>
            </a:bodyPr>
            <a:lstStyle/>
            <a:p>
              <a:pPr eaLnBrk="0" hangingPunct="0">
                <a:lnSpc>
                  <a:spcPct val="150000"/>
                </a:lnSpc>
                <a:defRPr/>
              </a:pPr>
              <a:r>
                <a:rPr lang="zh-CN" altLang="zh-CN" b="1" dirty="0">
                  <a:effectLst>
                    <a:outerShdw blurRad="38100" dist="38100" dir="2700000" algn="tl">
                      <a:srgbClr val="000000">
                        <a:alpha val="43137"/>
                      </a:srgbClr>
                    </a:outerShdw>
                  </a:effectLst>
                  <a:latin typeface="黑体" pitchFamily="2" charset="-122"/>
                  <a:ea typeface="黑体" pitchFamily="2" charset="-122"/>
                </a:rPr>
                <a:t>形成有利于资源优化配置、</a:t>
              </a:r>
              <a:r>
                <a:rPr lang="en-US" altLang="zh-CN" b="1" dirty="0">
                  <a:effectLst>
                    <a:outerShdw blurRad="38100" dist="38100" dir="2700000" algn="tl">
                      <a:srgbClr val="000000">
                        <a:alpha val="43137"/>
                      </a:srgbClr>
                    </a:outerShdw>
                  </a:effectLst>
                  <a:latin typeface="黑体" pitchFamily="2" charset="-122"/>
                  <a:ea typeface="黑体" pitchFamily="2" charset="-122"/>
                </a:rPr>
                <a:t>“</a:t>
              </a:r>
              <a:r>
                <a:rPr lang="zh-CN" altLang="zh-CN" b="1" dirty="0">
                  <a:effectLst>
                    <a:outerShdw blurRad="38100" dist="38100" dir="2700000" algn="tl">
                      <a:srgbClr val="000000">
                        <a:alpha val="43137"/>
                      </a:srgbClr>
                    </a:outerShdw>
                  </a:effectLst>
                  <a:latin typeface="黑体" pitchFamily="2" charset="-122"/>
                  <a:ea typeface="黑体" pitchFamily="2" charset="-122"/>
                </a:rPr>
                <a:t>政产学研用</a:t>
              </a:r>
              <a:r>
                <a:rPr lang="en-US" altLang="zh-CN" b="1" dirty="0">
                  <a:effectLst>
                    <a:outerShdw blurRad="38100" dist="38100" dir="2700000" algn="tl">
                      <a:srgbClr val="000000">
                        <a:alpha val="43137"/>
                      </a:srgbClr>
                    </a:outerShdw>
                  </a:effectLst>
                  <a:latin typeface="黑体" pitchFamily="2" charset="-122"/>
                  <a:ea typeface="黑体" pitchFamily="2" charset="-122"/>
                </a:rPr>
                <a:t>”</a:t>
              </a:r>
              <a:r>
                <a:rPr lang="zh-CN" altLang="zh-CN" b="1" dirty="0">
                  <a:effectLst>
                    <a:outerShdw blurRad="38100" dist="38100" dir="2700000" algn="tl">
                      <a:srgbClr val="000000">
                        <a:alpha val="43137"/>
                      </a:srgbClr>
                    </a:outerShdw>
                  </a:effectLst>
                  <a:latin typeface="黑体" pitchFamily="2" charset="-122"/>
                  <a:ea typeface="黑体" pitchFamily="2" charset="-122"/>
                </a:rPr>
                <a:t>相结合的科技</a:t>
              </a:r>
              <a:r>
                <a:rPr lang="zh-CN"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协同创新模式</a:t>
              </a:r>
              <a:endPar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endParaRPr>
            </a:p>
          </p:txBody>
        </p:sp>
        <p:sp>
          <p:nvSpPr>
            <p:cNvPr id="55314" name="Text Box 24"/>
            <p:cNvSpPr txBox="1">
              <a:spLocks noChangeArrowheads="1"/>
            </p:cNvSpPr>
            <p:nvPr/>
          </p:nvSpPr>
          <p:spPr bwMode="auto">
            <a:xfrm>
              <a:off x="3754" y="1671"/>
              <a:ext cx="1344" cy="1411"/>
            </a:xfrm>
            <a:prstGeom prst="rect">
              <a:avLst/>
            </a:prstGeom>
            <a:noFill/>
            <a:ln w="9525" algn="ctr">
              <a:noFill/>
              <a:miter lim="800000"/>
              <a:headEnd/>
              <a:tailEnd/>
            </a:ln>
          </p:spPr>
          <p:txBody>
            <a:bodyPr>
              <a:spAutoFit/>
            </a:bodyPr>
            <a:lstStyle/>
            <a:p>
              <a:pPr eaLnBrk="0" hangingPunct="0">
                <a:lnSpc>
                  <a:spcPct val="150000"/>
                </a:lnSpc>
                <a:defRPr/>
              </a:pPr>
              <a:r>
                <a:rPr lang="zh-CN" altLang="en-US" b="1" dirty="0">
                  <a:effectLst>
                    <a:outerShdw blurRad="38100" dist="38100" dir="2700000" algn="tl">
                      <a:srgbClr val="000000">
                        <a:alpha val="43137"/>
                      </a:srgbClr>
                    </a:outerShdw>
                  </a:effectLst>
                  <a:latin typeface="黑体" pitchFamily="2" charset="-122"/>
                  <a:ea typeface="黑体" pitchFamily="2" charset="-122"/>
                </a:rPr>
                <a:t>形成</a:t>
              </a:r>
              <a:r>
                <a:rPr lang="zh-CN" altLang="zh-CN" b="1" dirty="0">
                  <a:effectLst>
                    <a:outerShdw blurRad="38100" dist="38100" dir="2700000" algn="tl">
                      <a:srgbClr val="000000">
                        <a:alpha val="43137"/>
                      </a:srgbClr>
                    </a:outerShdw>
                  </a:effectLst>
                  <a:latin typeface="黑体" pitchFamily="2" charset="-122"/>
                  <a:ea typeface="黑体" pitchFamily="2" charset="-122"/>
                </a:rPr>
                <a:t>有利于促进学科交叉融合、催生世界</a:t>
              </a:r>
              <a:r>
                <a:rPr lang="zh-CN"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一流学科的</a:t>
              </a:r>
              <a:r>
                <a:rPr lang="zh-CN" altLang="en-US" b="1" dirty="0">
                  <a:solidFill>
                    <a:srgbClr val="0000FF"/>
                  </a:solidFill>
                  <a:effectLst>
                    <a:outerShdw blurRad="38100" dist="38100" dir="2700000" algn="tl">
                      <a:srgbClr val="000000">
                        <a:alpha val="43137"/>
                      </a:srgbClr>
                    </a:outerShdw>
                  </a:effectLst>
                  <a:latin typeface="黑体" pitchFamily="2" charset="-122"/>
                  <a:ea typeface="黑体" pitchFamily="2" charset="-122"/>
                </a:rPr>
                <a:t>成</a:t>
              </a:r>
              <a:r>
                <a:rPr lang="zh-CN"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rPr>
                <a:t>长机制</a:t>
              </a:r>
              <a:endParaRPr lang="en-US" altLang="zh-CN" b="1" dirty="0">
                <a:solidFill>
                  <a:srgbClr val="0000FF"/>
                </a:solidFill>
                <a:effectLst>
                  <a:outerShdw blurRad="38100" dist="38100" dir="2700000" algn="tl">
                    <a:srgbClr val="000000">
                      <a:alpha val="43137"/>
                    </a:srgbClr>
                  </a:outerShdw>
                </a:effectLst>
                <a:latin typeface="黑体" pitchFamily="2" charset="-122"/>
                <a:ea typeface="黑体" pitchFamily="2" charset="-122"/>
              </a:endParaRPr>
            </a:p>
          </p:txBody>
        </p:sp>
      </p:grpSp>
      <p:grpSp>
        <p:nvGrpSpPr>
          <p:cNvPr id="30723" name="Group 8"/>
          <p:cNvGrpSpPr>
            <a:grpSpLocks/>
          </p:cNvGrpSpPr>
          <p:nvPr/>
        </p:nvGrpSpPr>
        <p:grpSpPr bwMode="auto">
          <a:xfrm>
            <a:off x="2994025" y="1284288"/>
            <a:ext cx="2998788" cy="1493837"/>
            <a:chOff x="1920" y="1026"/>
            <a:chExt cx="1889" cy="1009"/>
          </a:xfrm>
        </p:grpSpPr>
        <p:grpSp>
          <p:nvGrpSpPr>
            <p:cNvPr id="30724" name="Group 9"/>
            <p:cNvGrpSpPr>
              <a:grpSpLocks/>
            </p:cNvGrpSpPr>
            <p:nvPr/>
          </p:nvGrpSpPr>
          <p:grpSpPr bwMode="auto">
            <a:xfrm>
              <a:off x="1920" y="1026"/>
              <a:ext cx="1889" cy="1009"/>
              <a:chOff x="1997" y="1314"/>
              <a:chExt cx="1889" cy="1009"/>
            </a:xfrm>
          </p:grpSpPr>
          <p:grpSp>
            <p:nvGrpSpPr>
              <p:cNvPr id="30726" name="Group 10"/>
              <p:cNvGrpSpPr>
                <a:grpSpLocks/>
              </p:cNvGrpSpPr>
              <p:nvPr/>
            </p:nvGrpSpPr>
            <p:grpSpPr bwMode="auto">
              <a:xfrm>
                <a:off x="1997" y="1404"/>
                <a:ext cx="1889" cy="919"/>
                <a:chOff x="1973" y="1027"/>
                <a:chExt cx="1926" cy="937"/>
              </a:xfrm>
            </p:grpSpPr>
            <p:sp>
              <p:nvSpPr>
                <p:cNvPr id="33"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34"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29" name="Oval 13"/>
              <p:cNvSpPr>
                <a:spLocks noChangeArrowheads="1"/>
              </p:cNvSpPr>
              <p:nvPr/>
            </p:nvSpPr>
            <p:spPr bwMode="gray">
              <a:xfrm>
                <a:off x="2086" y="1314"/>
                <a:ext cx="1691" cy="845"/>
              </a:xfrm>
              <a:prstGeom prst="ellipse">
                <a:avLst/>
              </a:prstGeom>
              <a:gradFill rotWithShape="1">
                <a:gsLst>
                  <a:gs pos="0">
                    <a:schemeClr val="folHlink">
                      <a:gamma/>
                      <a:shade val="46275"/>
                      <a:invGamma/>
                    </a:schemeClr>
                  </a:gs>
                  <a:gs pos="100000">
                    <a:schemeClr val="folHlink"/>
                  </a:gs>
                </a:gsLst>
                <a:lin ang="2700000" scaled="1"/>
              </a:gradFill>
              <a:ln w="9525" algn="ctr">
                <a:noFill/>
                <a:round/>
                <a:headEnd/>
                <a:tailEnd/>
              </a:ln>
              <a:effectLst/>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30" name="Oval 14"/>
              <p:cNvSpPr>
                <a:spLocks noChangeArrowheads="1"/>
              </p:cNvSpPr>
              <p:nvPr/>
            </p:nvSpPr>
            <p:spPr bwMode="gray">
              <a:xfrm>
                <a:off x="2108" y="1319"/>
                <a:ext cx="1650" cy="822"/>
              </a:xfrm>
              <a:prstGeom prst="ellipse">
                <a:avLst/>
              </a:prstGeom>
              <a:solidFill>
                <a:srgbClr val="7FC3ED"/>
              </a:solidFill>
              <a:ln w="9525" algn="ctr">
                <a:noFill/>
                <a:round/>
                <a:headEnd/>
                <a:tailEnd/>
              </a:ln>
              <a:effectLst/>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31" name="Oval 15"/>
              <p:cNvSpPr>
                <a:spLocks noChangeArrowheads="1"/>
              </p:cNvSpPr>
              <p:nvPr/>
            </p:nvSpPr>
            <p:spPr bwMode="gray">
              <a:xfrm>
                <a:off x="2125" y="1327"/>
                <a:ext cx="1570" cy="770"/>
              </a:xfrm>
              <a:prstGeom prst="ellipse">
                <a:avLst/>
              </a:prstGeom>
              <a:solidFill>
                <a:srgbClr val="00B0F0"/>
              </a:solidFill>
              <a:ln w="9525" algn="ctr">
                <a:noFill/>
                <a:round/>
                <a:headEnd/>
                <a:tailEnd/>
              </a:ln>
              <a:effectLst/>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32" name="Oval 16"/>
              <p:cNvSpPr>
                <a:spLocks noChangeArrowheads="1"/>
              </p:cNvSpPr>
              <p:nvPr/>
            </p:nvSpPr>
            <p:spPr bwMode="gray">
              <a:xfrm>
                <a:off x="2208" y="1344"/>
                <a:ext cx="1382" cy="624"/>
              </a:xfrm>
              <a:prstGeom prst="ellipse">
                <a:avLst/>
              </a:prstGeom>
              <a:gradFill rotWithShape="1">
                <a:gsLst>
                  <a:gs pos="0">
                    <a:schemeClr val="folHlink">
                      <a:gamma/>
                      <a:tint val="0"/>
                      <a:invGamma/>
                    </a:schemeClr>
                  </a:gs>
                  <a:gs pos="100000">
                    <a:schemeClr val="folHlink">
                      <a:alpha val="38000"/>
                    </a:schemeClr>
                  </a:gs>
                </a:gsLst>
                <a:lin ang="2700000" scaled="1"/>
              </a:gradFill>
              <a:ln w="9525" algn="ctr">
                <a:noFill/>
                <a:round/>
                <a:headEnd/>
                <a:tailEnd/>
              </a:ln>
              <a:effectLst/>
            </p:spPr>
            <p:txBody>
              <a:bodyPr vert="eaVert" wrap="none" anchor="ctr"/>
              <a:lstStyle/>
              <a:p>
                <a:pPr>
                  <a:defRPr/>
                </a:pPr>
                <a:endParaRPr lang="zh-CN" altLang="en-US" b="1" dirty="0">
                  <a:effectLst>
                    <a:outerShdw blurRad="38100" dist="38100" dir="2700000" algn="tl">
                      <a:srgbClr val="000000">
                        <a:alpha val="43137"/>
                      </a:srgbClr>
                    </a:outerShdw>
                  </a:effectLst>
                  <a:latin typeface="黑体" pitchFamily="2" charset="-122"/>
                  <a:ea typeface="黑体" pitchFamily="2" charset="-122"/>
                </a:endParaRPr>
              </a:p>
            </p:txBody>
          </p:sp>
        </p:grpSp>
        <p:sp>
          <p:nvSpPr>
            <p:cNvPr id="27" name="Text Box 17"/>
            <p:cNvSpPr txBox="1">
              <a:spLocks noChangeArrowheads="1"/>
            </p:cNvSpPr>
            <p:nvPr/>
          </p:nvSpPr>
          <p:spPr bwMode="auto">
            <a:xfrm>
              <a:off x="2195" y="1153"/>
              <a:ext cx="1280" cy="537"/>
            </a:xfrm>
            <a:prstGeom prst="rect">
              <a:avLst/>
            </a:prstGeom>
            <a:noFill/>
            <a:ln w="9525" algn="ctr">
              <a:noFill/>
              <a:miter lim="800000"/>
              <a:headEnd/>
              <a:tailEnd/>
            </a:ln>
          </p:spPr>
          <p:txBody>
            <a:bodyPr wrap="none">
              <a:spAutoFit/>
            </a:bodyPr>
            <a:lstStyle/>
            <a:p>
              <a:pPr algn="ctr" eaLnBrk="0" hangingPunct="0">
                <a:defRPr/>
              </a:pPr>
              <a:r>
                <a:rPr lang="zh-CN" altLang="en-US" sz="2400" b="1" dirty="0">
                  <a:solidFill>
                    <a:srgbClr val="000000"/>
                  </a:solidFill>
                  <a:effectLst>
                    <a:outerShdw blurRad="38100" dist="38100" dir="2700000" algn="tl">
                      <a:srgbClr val="000000">
                        <a:alpha val="43137"/>
                      </a:srgbClr>
                    </a:outerShdw>
                  </a:effectLst>
                  <a:latin typeface="黑体" pitchFamily="2" charset="-122"/>
                  <a:ea typeface="黑体" pitchFamily="2" charset="-122"/>
                </a:rPr>
                <a:t>机制体制改革</a:t>
              </a:r>
              <a:endParaRPr lang="en-US" altLang="zh-CN" sz="2400" b="1" dirty="0">
                <a:solidFill>
                  <a:srgbClr val="000000"/>
                </a:solidFill>
                <a:effectLst>
                  <a:outerShdw blurRad="38100" dist="38100" dir="2700000" algn="tl">
                    <a:srgbClr val="000000">
                      <a:alpha val="43137"/>
                    </a:srgbClr>
                  </a:outerShdw>
                </a:effectLst>
                <a:latin typeface="黑体" pitchFamily="2" charset="-122"/>
                <a:ea typeface="黑体" pitchFamily="2" charset="-122"/>
              </a:endParaRPr>
            </a:p>
            <a:p>
              <a:pPr algn="ctr" eaLnBrk="0" hangingPunct="0">
                <a:defRPr/>
              </a:pPr>
              <a:r>
                <a:rPr lang="zh-CN" altLang="en-US" sz="2400" b="1" dirty="0">
                  <a:solidFill>
                    <a:srgbClr val="000000"/>
                  </a:solidFill>
                  <a:effectLst>
                    <a:outerShdw blurRad="38100" dist="38100" dir="2700000" algn="tl">
                      <a:srgbClr val="000000">
                        <a:alpha val="43137"/>
                      </a:srgbClr>
                    </a:outerShdw>
                  </a:effectLst>
                  <a:latin typeface="黑体" pitchFamily="2" charset="-122"/>
                  <a:ea typeface="黑体" pitchFamily="2" charset="-122"/>
                </a:rPr>
                <a:t>整体设计</a:t>
              </a:r>
              <a:endParaRPr lang="en-US" altLang="zh-CN" sz="1400" b="1" dirty="0">
                <a:solidFill>
                  <a:srgbClr val="000000"/>
                </a:solidFill>
                <a:effectLst>
                  <a:outerShdw blurRad="38100" dist="38100" dir="2700000" algn="tl">
                    <a:srgbClr val="000000">
                      <a:alpha val="43137"/>
                    </a:srgbClr>
                  </a:outerShdw>
                </a:effectLst>
                <a:latin typeface="黑体" pitchFamily="2" charset="-122"/>
                <a:ea typeface="黑体" pitchFamily="2"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2"/>
          <p:cNvSpPr>
            <a:spLocks noChangeArrowheads="1"/>
          </p:cNvSpPr>
          <p:nvPr/>
        </p:nvSpPr>
        <p:spPr bwMode="gray">
          <a:xfrm>
            <a:off x="3181350" y="1657350"/>
            <a:ext cx="4033838" cy="2122488"/>
          </a:xfrm>
          <a:prstGeom prst="ellipse">
            <a:avLst/>
          </a:prstGeom>
          <a:noFill/>
          <a:ln w="12700">
            <a:solidFill>
              <a:schemeClr val="accent1"/>
            </a:solidFill>
            <a:prstDash val="sysDot"/>
            <a:round/>
            <a:headEnd/>
            <a:tailEnd/>
          </a:ln>
          <a:scene3d>
            <a:camera prst="legacyPerspectiveFront">
              <a:rot lat="20099994" lon="20099994" rev="0"/>
            </a:camera>
            <a:lightRig rig="legacyFlat2" dir="t"/>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defRPr/>
            </a:pPr>
            <a:endParaRPr lang="ko-KR" altLang="en-US" b="1">
              <a:effectLst>
                <a:outerShdw blurRad="38100" dist="38100" dir="2700000" algn="tl">
                  <a:srgbClr val="000000">
                    <a:alpha val="43137"/>
                  </a:srgbClr>
                </a:outerShdw>
              </a:effectLst>
              <a:latin typeface="黑体" pitchFamily="2" charset="-122"/>
              <a:ea typeface="Gulim" pitchFamily="34" charset="-127"/>
            </a:endParaRPr>
          </a:p>
        </p:txBody>
      </p:sp>
      <p:sp>
        <p:nvSpPr>
          <p:cNvPr id="34819" name="Rectangle 3"/>
          <p:cNvSpPr>
            <a:spLocks noGrp="1" noChangeArrowheads="1"/>
          </p:cNvSpPr>
          <p:nvPr>
            <p:ph type="title"/>
          </p:nvPr>
        </p:nvSpPr>
        <p:spPr bwMode="gray">
          <a:xfrm>
            <a:off x="0" y="71438"/>
            <a:ext cx="9144000" cy="792162"/>
          </a:xfrm>
        </p:spPr>
        <p:txBody>
          <a:bodyPr>
            <a:normAutofit/>
          </a:bodyPr>
          <a:lstStyle/>
          <a:p>
            <a:pPr>
              <a:defRPr/>
            </a:pPr>
            <a:r>
              <a:rPr lang="zh-CN" altLang="en-US" dirty="0" smtClean="0">
                <a:effectLst>
                  <a:outerShdw blurRad="38100" dist="38100" dir="2700000" algn="tl">
                    <a:srgbClr val="000000">
                      <a:alpha val="43137"/>
                    </a:srgbClr>
                  </a:outerShdw>
                </a:effectLst>
                <a:latin typeface="黑体" pitchFamily="2" charset="-122"/>
                <a:ea typeface="黑体" pitchFamily="2" charset="-122"/>
              </a:rPr>
              <a:t>五、机制体制改革与制度</a:t>
            </a:r>
            <a:endParaRPr lang="ko-KR" altLang="en-US" dirty="0" smtClean="0">
              <a:effectLst>
                <a:outerShdw blurRad="38100" dist="38100" dir="2700000" algn="tl">
                  <a:srgbClr val="000000">
                    <a:alpha val="43137"/>
                  </a:srgbClr>
                </a:outerShdw>
              </a:effectLst>
              <a:latin typeface="黑体" pitchFamily="2" charset="-122"/>
              <a:ea typeface="Gulim" pitchFamily="34" charset="-127"/>
            </a:endParaRPr>
          </a:p>
        </p:txBody>
      </p:sp>
      <p:sp>
        <p:nvSpPr>
          <p:cNvPr id="74756" name="Text Box 4"/>
          <p:cNvSpPr txBox="1">
            <a:spLocks noChangeArrowheads="1"/>
          </p:cNvSpPr>
          <p:nvPr/>
        </p:nvSpPr>
        <p:spPr bwMode="auto">
          <a:xfrm>
            <a:off x="3594100" y="2281238"/>
            <a:ext cx="2643188" cy="954087"/>
          </a:xfrm>
          <a:prstGeom prst="rect">
            <a:avLst/>
          </a:prstGeom>
          <a:noFill/>
          <a:ln w="9525">
            <a:noFill/>
            <a:miter lim="800000"/>
            <a:headEnd/>
            <a:tailEnd/>
          </a:ln>
        </p:spPr>
        <p:txBody>
          <a:bodyPr>
            <a:spAutoFit/>
          </a:bodyPr>
          <a:lstStyle/>
          <a:p>
            <a:pPr algn="ctr" latinLnBrk="1">
              <a:defRPr/>
            </a:pPr>
            <a:r>
              <a:rPr kumimoji="1" lang="zh-CN" altLang="en-US" sz="2800" b="1" dirty="0">
                <a:effectLst>
                  <a:outerShdw blurRad="38100" dist="38100" dir="2700000" algn="tl">
                    <a:srgbClr val="000000">
                      <a:alpha val="43137"/>
                    </a:srgbClr>
                  </a:outerShdw>
                </a:effectLst>
                <a:latin typeface="黑体" pitchFamily="2" charset="-122"/>
                <a:ea typeface="黑体" pitchFamily="2" charset="-122"/>
              </a:rPr>
              <a:t>已建立并实施的改革措施</a:t>
            </a:r>
            <a:r>
              <a:rPr kumimoji="1" lang="en-US" altLang="ko-KR" sz="2800" b="1" dirty="0">
                <a:effectLst>
                  <a:outerShdw blurRad="38100" dist="38100" dir="2700000" algn="tl">
                    <a:srgbClr val="000000">
                      <a:alpha val="43137"/>
                    </a:srgbClr>
                  </a:outerShdw>
                </a:effectLst>
                <a:latin typeface="黑体" pitchFamily="2" charset="-122"/>
                <a:ea typeface="黑体" pitchFamily="2" charset="-122"/>
              </a:rPr>
              <a:t> </a:t>
            </a:r>
          </a:p>
        </p:txBody>
      </p:sp>
      <p:sp>
        <p:nvSpPr>
          <p:cNvPr id="74757" name="Text Box 5"/>
          <p:cNvSpPr txBox="1">
            <a:spLocks noChangeArrowheads="1"/>
          </p:cNvSpPr>
          <p:nvPr/>
        </p:nvSpPr>
        <p:spPr bwMode="auto">
          <a:xfrm>
            <a:off x="2987675" y="4278313"/>
            <a:ext cx="2808288" cy="1209675"/>
          </a:xfrm>
          <a:prstGeom prst="rect">
            <a:avLst/>
          </a:prstGeom>
          <a:noFill/>
          <a:ln w="19050">
            <a:solidFill>
              <a:srgbClr val="0000CC"/>
            </a:solidFill>
            <a:miter lim="800000"/>
            <a:headEnd/>
            <a:tailEnd/>
          </a:ln>
        </p:spPr>
        <p:txBody>
          <a:bodyPr>
            <a:spAutoFit/>
          </a:bodyPr>
          <a:lstStyle/>
          <a:p>
            <a:pPr latinLnBrk="1">
              <a:defRPr/>
            </a:pPr>
            <a:r>
              <a:rPr lang="zh-CN" altLang="zh-CN" b="1">
                <a:effectLst>
                  <a:outerShdw blurRad="38100" dist="38100" dir="2700000" algn="tl">
                    <a:srgbClr val="C0C0C0"/>
                  </a:outerShdw>
                </a:effectLst>
                <a:latin typeface="黑体" pitchFamily="2" charset="-122"/>
                <a:ea typeface="黑体" pitchFamily="2" charset="-122"/>
              </a:rPr>
              <a:t>校企协同培养人才、科技创新、共建</a:t>
            </a:r>
            <a:r>
              <a:rPr lang="zh-CN" altLang="en-US" b="1">
                <a:effectLst>
                  <a:outerShdw blurRad="38100" dist="38100" dir="2700000" algn="tl">
                    <a:srgbClr val="C0C0C0"/>
                  </a:outerShdw>
                </a:effectLst>
                <a:latin typeface="黑体" pitchFamily="2" charset="-122"/>
                <a:ea typeface="黑体" pitchFamily="2" charset="-122"/>
              </a:rPr>
              <a:t>了一批联合</a:t>
            </a:r>
            <a:r>
              <a:rPr lang="zh-CN" altLang="zh-CN" b="1">
                <a:effectLst>
                  <a:outerShdw blurRad="38100" dist="38100" dir="2700000" algn="tl">
                    <a:srgbClr val="C0C0C0"/>
                  </a:outerShdw>
                </a:effectLst>
                <a:latin typeface="黑体" pitchFamily="2" charset="-122"/>
                <a:ea typeface="黑体" pitchFamily="2" charset="-122"/>
              </a:rPr>
              <a:t>实验室</a:t>
            </a:r>
            <a:r>
              <a:rPr lang="en-US" altLang="zh-CN" b="1">
                <a:effectLst>
                  <a:outerShdw blurRad="38100" dist="38100" dir="2700000" algn="tl">
                    <a:srgbClr val="C0C0C0"/>
                  </a:outerShdw>
                </a:effectLst>
                <a:latin typeface="黑体" pitchFamily="2" charset="-122"/>
                <a:ea typeface="黑体" pitchFamily="2" charset="-122"/>
              </a:rPr>
              <a:t>—</a:t>
            </a:r>
            <a:r>
              <a:rPr lang="zh-CN" altLang="en-US" b="1">
                <a:effectLst>
                  <a:outerShdw blurRad="38100" dist="38100" dir="2700000" algn="tl">
                    <a:srgbClr val="C0C0C0"/>
                  </a:outerShdw>
                </a:effectLst>
                <a:latin typeface="黑体" pitchFamily="2" charset="-122"/>
                <a:ea typeface="黑体" pitchFamily="2" charset="-122"/>
              </a:rPr>
              <a:t>建立了</a:t>
            </a:r>
            <a:r>
              <a:rPr lang="zh-CN" altLang="zh-CN" b="1">
                <a:solidFill>
                  <a:srgbClr val="FF0000"/>
                </a:solidFill>
                <a:effectLst>
                  <a:outerShdw blurRad="38100" dist="38100" dir="2700000" algn="tl">
                    <a:srgbClr val="C0C0C0"/>
                  </a:outerShdw>
                </a:effectLst>
                <a:latin typeface="黑体" pitchFamily="2" charset="-122"/>
                <a:ea typeface="黑体" pitchFamily="2" charset="-122"/>
              </a:rPr>
              <a:t>长期、稳定的合作关系</a:t>
            </a:r>
            <a:endParaRPr kumimoji="1" lang="en-US" altLang="ko-KR" b="1">
              <a:solidFill>
                <a:srgbClr val="FF0000"/>
              </a:solidFill>
              <a:effectLst>
                <a:outerShdw blurRad="38100" dist="38100" dir="2700000" algn="tl">
                  <a:srgbClr val="C0C0C0"/>
                </a:outerShdw>
              </a:effectLst>
              <a:latin typeface="黑体" pitchFamily="2" charset="-122"/>
              <a:ea typeface="黑体" pitchFamily="2" charset="-122"/>
            </a:endParaRPr>
          </a:p>
        </p:txBody>
      </p:sp>
      <p:sp>
        <p:nvSpPr>
          <p:cNvPr id="74758" name="Text Box 6"/>
          <p:cNvSpPr txBox="1">
            <a:spLocks noChangeArrowheads="1"/>
          </p:cNvSpPr>
          <p:nvPr/>
        </p:nvSpPr>
        <p:spPr bwMode="auto">
          <a:xfrm>
            <a:off x="6237288" y="4037013"/>
            <a:ext cx="2582862" cy="1200150"/>
          </a:xfrm>
          <a:prstGeom prst="rect">
            <a:avLst/>
          </a:prstGeom>
          <a:noFill/>
          <a:ln w="19050">
            <a:solidFill>
              <a:srgbClr val="0000CC"/>
            </a:solidFill>
            <a:miter lim="800000"/>
            <a:headEnd/>
            <a:tailEnd/>
          </a:ln>
        </p:spPr>
        <p:txBody>
          <a:bodyPr>
            <a:spAutoFit/>
          </a:bodyPr>
          <a:lstStyle/>
          <a:p>
            <a:pPr latinLnBrk="1">
              <a:defRPr/>
            </a:pPr>
            <a:r>
              <a:rPr lang="zh-CN" altLang="zh-CN" b="1" dirty="0">
                <a:effectLst>
                  <a:outerShdw blurRad="38100" dist="38100" dir="2700000" algn="tl">
                    <a:srgbClr val="000000">
                      <a:alpha val="43137"/>
                    </a:srgbClr>
                  </a:outerShdw>
                </a:effectLst>
                <a:latin typeface="黑体" pitchFamily="2" charset="-122"/>
                <a:ea typeface="黑体" pitchFamily="2" charset="-122"/>
              </a:rPr>
              <a:t>建立了完善的组织架构和制度体系</a:t>
            </a:r>
            <a:r>
              <a:rPr lang="en-US" altLang="zh-CN" b="1" dirty="0">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有利于促进</a:t>
            </a:r>
            <a:r>
              <a:rPr lang="en-US"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政产学研用</a:t>
            </a:r>
            <a:r>
              <a:rPr lang="en-US"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相结合的长效机制</a:t>
            </a:r>
            <a:endParaRPr kumimoji="1" lang="en-US" altLang="ko-KR" b="1" dirty="0">
              <a:solidFill>
                <a:srgbClr val="FF0000"/>
              </a:solidFill>
              <a:effectLst>
                <a:outerShdw blurRad="38100" dist="38100" dir="2700000" algn="tl">
                  <a:srgbClr val="000000">
                    <a:alpha val="43137"/>
                  </a:srgbClr>
                </a:outerShdw>
              </a:effectLst>
              <a:latin typeface="黑体" pitchFamily="2" charset="-122"/>
              <a:ea typeface="黑体" pitchFamily="2" charset="-122"/>
            </a:endParaRPr>
          </a:p>
        </p:txBody>
      </p:sp>
      <p:sp>
        <p:nvSpPr>
          <p:cNvPr id="74759" name="Text Box 7"/>
          <p:cNvSpPr txBox="1">
            <a:spLocks noChangeArrowheads="1"/>
          </p:cNvSpPr>
          <p:nvPr/>
        </p:nvSpPr>
        <p:spPr bwMode="auto">
          <a:xfrm>
            <a:off x="228600" y="3157538"/>
            <a:ext cx="2471738" cy="1754187"/>
          </a:xfrm>
          <a:prstGeom prst="rect">
            <a:avLst/>
          </a:prstGeom>
          <a:noFill/>
          <a:ln w="19050">
            <a:solidFill>
              <a:srgbClr val="0000CC"/>
            </a:solidFill>
            <a:miter lim="800000"/>
            <a:headEnd/>
            <a:tailEnd/>
          </a:ln>
        </p:spPr>
        <p:txBody>
          <a:bodyPr>
            <a:spAutoFit/>
          </a:bodyPr>
          <a:lstStyle/>
          <a:p>
            <a:pPr latinLnBrk="1">
              <a:defRPr/>
            </a:pPr>
            <a:r>
              <a:rPr lang="zh-CN" altLang="zh-CN" b="1" dirty="0">
                <a:effectLst>
                  <a:outerShdw blurRad="38100" dist="38100" dir="2700000" algn="tl">
                    <a:srgbClr val="000000">
                      <a:alpha val="43137"/>
                    </a:srgbClr>
                  </a:outerShdw>
                </a:effectLst>
                <a:latin typeface="黑体" pitchFamily="2" charset="-122"/>
                <a:ea typeface="黑体" pitchFamily="2" charset="-122"/>
              </a:rPr>
              <a:t>牵头单位对重质油国家实验室进行了机制体制改革的探索和实践</a:t>
            </a:r>
            <a:r>
              <a:rPr lang="en-US" altLang="zh-CN" b="1" dirty="0">
                <a:effectLst>
                  <a:outerShdw blurRad="38100" dist="38100" dir="2700000" algn="tl">
                    <a:srgbClr val="000000">
                      <a:alpha val="43137"/>
                    </a:srgbClr>
                  </a:outerShdw>
                </a:effectLst>
                <a:latin typeface="黑体" pitchFamily="2" charset="-122"/>
                <a:ea typeface="黑体" pitchFamily="2" charset="-122"/>
              </a:rPr>
              <a:t>——</a:t>
            </a:r>
            <a:r>
              <a:rPr lang="zh-CN" altLang="en-US" b="1" dirty="0">
                <a:effectLst>
                  <a:outerShdw blurRad="38100" dist="38100" dir="2700000" algn="tl">
                    <a:srgbClr val="000000">
                      <a:alpha val="43137"/>
                    </a:srgbClr>
                  </a:outerShdw>
                </a:effectLst>
                <a:latin typeface="黑体" pitchFamily="2" charset="-122"/>
                <a:ea typeface="黑体" pitchFamily="2" charset="-122"/>
              </a:rPr>
              <a:t>取得了</a:t>
            </a:r>
            <a:r>
              <a:rPr lang="en-US"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高水平、高投入、高产出</a:t>
            </a:r>
            <a:r>
              <a:rPr lang="en-US"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rgbClr val="FF0000"/>
                </a:solidFill>
                <a:effectLst>
                  <a:outerShdw blurRad="38100" dist="38100" dir="2700000" algn="tl">
                    <a:srgbClr val="000000">
                      <a:alpha val="43137"/>
                    </a:srgbClr>
                  </a:outerShdw>
                </a:effectLst>
                <a:latin typeface="黑体" pitchFamily="2" charset="-122"/>
                <a:ea typeface="黑体" pitchFamily="2" charset="-122"/>
              </a:rPr>
              <a:t>的科研成效</a:t>
            </a:r>
            <a:endParaRPr kumimoji="1" lang="en-US" altLang="ko-KR" b="1" dirty="0">
              <a:solidFill>
                <a:srgbClr val="FF0000"/>
              </a:solidFill>
              <a:effectLst>
                <a:outerShdw blurRad="38100" dist="38100" dir="2700000" algn="tl">
                  <a:srgbClr val="000000">
                    <a:alpha val="43137"/>
                  </a:srgbClr>
                </a:outerShdw>
              </a:effectLst>
              <a:latin typeface="黑体" pitchFamily="2" charset="-122"/>
              <a:ea typeface="黑体" pitchFamily="2" charset="-122"/>
            </a:endParaRPr>
          </a:p>
        </p:txBody>
      </p:sp>
      <p:sp>
        <p:nvSpPr>
          <p:cNvPr id="74760" name="AutoShape 8"/>
          <p:cNvSpPr>
            <a:spLocks noChangeArrowheads="1"/>
          </p:cNvSpPr>
          <p:nvPr/>
        </p:nvSpPr>
        <p:spPr bwMode="auto">
          <a:xfrm rot="2827936">
            <a:off x="2543175" y="2844800"/>
            <a:ext cx="609600" cy="342900"/>
          </a:xfrm>
          <a:prstGeom prst="downArrow">
            <a:avLst>
              <a:gd name="adj1" fmla="val 50000"/>
              <a:gd name="adj2" fmla="val 25000"/>
            </a:avLst>
          </a:prstGeom>
          <a:solidFill>
            <a:schemeClr val="folHlink"/>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74761" name="AutoShape 9"/>
          <p:cNvSpPr>
            <a:spLocks noChangeArrowheads="1"/>
          </p:cNvSpPr>
          <p:nvPr/>
        </p:nvSpPr>
        <p:spPr bwMode="auto">
          <a:xfrm>
            <a:off x="4427538" y="3865563"/>
            <a:ext cx="609600" cy="342900"/>
          </a:xfrm>
          <a:prstGeom prst="downArrow">
            <a:avLst>
              <a:gd name="adj1" fmla="val 50000"/>
              <a:gd name="adj2" fmla="val 25000"/>
            </a:avLst>
          </a:prstGeom>
          <a:solidFill>
            <a:schemeClr val="folHlink"/>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74762" name="AutoShape 10"/>
          <p:cNvSpPr>
            <a:spLocks noChangeArrowheads="1"/>
          </p:cNvSpPr>
          <p:nvPr/>
        </p:nvSpPr>
        <p:spPr bwMode="auto">
          <a:xfrm rot="-2832484">
            <a:off x="6831013" y="3375025"/>
            <a:ext cx="609600" cy="520700"/>
          </a:xfrm>
          <a:prstGeom prst="downArrow">
            <a:avLst>
              <a:gd name="adj1" fmla="val 50000"/>
              <a:gd name="adj2" fmla="val 25000"/>
            </a:avLst>
          </a:prstGeom>
          <a:solidFill>
            <a:schemeClr val="folHlink"/>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五、机制体制改革与制度</a:t>
            </a:r>
            <a:endParaRPr lang="en-US" altLang="zh-CN" dirty="0">
              <a:effectLst>
                <a:outerShdw blurRad="38100" dist="38100" dir="2700000" algn="tl">
                  <a:srgbClr val="000000">
                    <a:alpha val="43137"/>
                  </a:srgbClr>
                </a:outerShdw>
              </a:effectLst>
              <a:latin typeface="+mn-ea"/>
              <a:ea typeface="+mn-ea"/>
            </a:endParaRPr>
          </a:p>
        </p:txBody>
      </p:sp>
      <p:sp>
        <p:nvSpPr>
          <p:cNvPr id="67588" name="AutoShape 3"/>
          <p:cNvSpPr>
            <a:spLocks noChangeArrowheads="1"/>
          </p:cNvSpPr>
          <p:nvPr/>
        </p:nvSpPr>
        <p:spPr bwMode="gray">
          <a:xfrm>
            <a:off x="5359400" y="3011488"/>
            <a:ext cx="2816225" cy="2989262"/>
          </a:xfrm>
          <a:prstGeom prst="roundRect">
            <a:avLst>
              <a:gd name="adj" fmla="val 8014"/>
            </a:avLst>
          </a:prstGeom>
          <a:solidFill>
            <a:srgbClr val="F8F8F8"/>
          </a:solidFill>
          <a:ln w="19050">
            <a:solidFill>
              <a:schemeClr val="accent1"/>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32771" name="Group 5"/>
          <p:cNvGrpSpPr>
            <a:grpSpLocks/>
          </p:cNvGrpSpPr>
          <p:nvPr/>
        </p:nvGrpSpPr>
        <p:grpSpPr bwMode="auto">
          <a:xfrm>
            <a:off x="822325" y="2225675"/>
            <a:ext cx="2857500" cy="466725"/>
            <a:chOff x="752" y="1413"/>
            <a:chExt cx="1321" cy="294"/>
          </a:xfrm>
        </p:grpSpPr>
        <p:sp>
          <p:nvSpPr>
            <p:cNvPr id="8198"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8199"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8200"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32772" name="Group 9"/>
          <p:cNvGrpSpPr>
            <a:grpSpLocks/>
          </p:cNvGrpSpPr>
          <p:nvPr/>
        </p:nvGrpSpPr>
        <p:grpSpPr bwMode="auto">
          <a:xfrm>
            <a:off x="5318125" y="2198688"/>
            <a:ext cx="2857500" cy="466725"/>
            <a:chOff x="3623" y="1413"/>
            <a:chExt cx="1321" cy="294"/>
          </a:xfrm>
        </p:grpSpPr>
        <p:sp>
          <p:nvSpPr>
            <p:cNvPr id="8202"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8203"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8204"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67592" name="AutoShape 13"/>
          <p:cNvSpPr>
            <a:spLocks noChangeArrowheads="1"/>
          </p:cNvSpPr>
          <p:nvPr/>
        </p:nvSpPr>
        <p:spPr bwMode="gray">
          <a:xfrm>
            <a:off x="854075" y="3011488"/>
            <a:ext cx="2849563" cy="2927350"/>
          </a:xfrm>
          <a:prstGeom prst="roundRect">
            <a:avLst>
              <a:gd name="adj" fmla="val 8014"/>
            </a:avLst>
          </a:prstGeom>
          <a:solidFill>
            <a:srgbClr val="F8F8F8"/>
          </a:solidFill>
          <a:ln w="19050">
            <a:solidFill>
              <a:schemeClr val="accent2"/>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67593" name="Text Box 18"/>
          <p:cNvSpPr txBox="1">
            <a:spLocks noChangeArrowheads="1"/>
          </p:cNvSpPr>
          <p:nvPr/>
        </p:nvSpPr>
        <p:spPr bwMode="black">
          <a:xfrm>
            <a:off x="1104900" y="2268538"/>
            <a:ext cx="2238375" cy="368300"/>
          </a:xfrm>
          <a:prstGeom prst="rect">
            <a:avLst/>
          </a:prstGeom>
          <a:noFill/>
          <a:ln w="9525" algn="ctr">
            <a:noFill/>
            <a:miter lim="800000"/>
            <a:headEnd/>
            <a:tailEnd/>
          </a:ln>
        </p:spPr>
        <p:txBody>
          <a:bodyPr>
            <a:spAutoFit/>
          </a:bodyPr>
          <a:lstStyle/>
          <a:p>
            <a:pPr algn="ctr">
              <a:spcBef>
                <a:spcPct val="50000"/>
              </a:spcBef>
              <a:defRPr/>
            </a:pPr>
            <a:r>
              <a:rPr lang="zh-CN" altLang="en-US" b="1" dirty="0">
                <a:effectLst>
                  <a:outerShdw blurRad="38100" dist="38100" dir="2700000" algn="tl">
                    <a:srgbClr val="000000">
                      <a:alpha val="43137"/>
                    </a:srgbClr>
                  </a:outerShdw>
                </a:effectLst>
                <a:latin typeface="+mn-ea"/>
                <a:ea typeface="+mn-ea"/>
                <a:cs typeface="Arial" charset="0"/>
              </a:rPr>
              <a:t>政策支持</a:t>
            </a:r>
            <a:endParaRPr lang="en-US" altLang="zh-CN" b="1" dirty="0">
              <a:effectLst>
                <a:outerShdw blurRad="38100" dist="38100" dir="2700000" algn="tl">
                  <a:srgbClr val="000000">
                    <a:alpha val="43137"/>
                  </a:srgbClr>
                </a:outerShdw>
              </a:effectLst>
              <a:latin typeface="+mn-ea"/>
              <a:ea typeface="+mn-ea"/>
              <a:cs typeface="Arial" charset="0"/>
            </a:endParaRPr>
          </a:p>
        </p:txBody>
      </p:sp>
      <p:sp>
        <p:nvSpPr>
          <p:cNvPr id="67594" name="Text Box 18"/>
          <p:cNvSpPr txBox="1">
            <a:spLocks noChangeArrowheads="1"/>
          </p:cNvSpPr>
          <p:nvPr/>
        </p:nvSpPr>
        <p:spPr bwMode="white">
          <a:xfrm>
            <a:off x="5645150" y="2249488"/>
            <a:ext cx="2238375" cy="369887"/>
          </a:xfrm>
          <a:prstGeom prst="rect">
            <a:avLst/>
          </a:prstGeom>
          <a:noFill/>
          <a:ln w="9525" algn="ctr">
            <a:noFill/>
            <a:miter lim="800000"/>
            <a:headEnd/>
            <a:tailEnd/>
          </a:ln>
        </p:spPr>
        <p:txBody>
          <a:bodyPr>
            <a:spAutoFit/>
          </a:bodyPr>
          <a:lstStyle/>
          <a:p>
            <a:pPr algn="ctr">
              <a:spcBef>
                <a:spcPct val="50000"/>
              </a:spcBef>
              <a:defRPr/>
            </a:pPr>
            <a:r>
              <a:rPr lang="zh-CN" altLang="en-US" b="1" dirty="0">
                <a:effectLst>
                  <a:outerShdw blurRad="38100" dist="38100" dir="2700000" algn="tl">
                    <a:srgbClr val="000000">
                      <a:alpha val="43137"/>
                    </a:srgbClr>
                  </a:outerShdw>
                </a:effectLst>
                <a:latin typeface="+mn-ea"/>
                <a:ea typeface="+mn-ea"/>
                <a:cs typeface="Arial" charset="0"/>
              </a:rPr>
              <a:t>制度建设</a:t>
            </a:r>
            <a:endParaRPr lang="en-US" altLang="zh-CN" b="1" dirty="0">
              <a:effectLst>
                <a:outerShdw blurRad="38100" dist="38100" dir="2700000" algn="tl">
                  <a:srgbClr val="000000">
                    <a:alpha val="43137"/>
                  </a:srgbClr>
                </a:outerShdw>
              </a:effectLst>
              <a:latin typeface="+mn-ea"/>
              <a:ea typeface="+mn-ea"/>
              <a:cs typeface="Arial" charset="0"/>
            </a:endParaRPr>
          </a:p>
        </p:txBody>
      </p:sp>
      <p:sp>
        <p:nvSpPr>
          <p:cNvPr id="8208" name="AutoShape 16"/>
          <p:cNvSpPr>
            <a:spLocks noChangeArrowheads="1"/>
          </p:cNvSpPr>
          <p:nvPr/>
        </p:nvSpPr>
        <p:spPr bwMode="blackGray">
          <a:xfrm rot="-10793605" flipH="1" flipV="1">
            <a:off x="3770313" y="3732213"/>
            <a:ext cx="1446212" cy="755650"/>
          </a:xfrm>
          <a:prstGeom prst="rightArrow">
            <a:avLst>
              <a:gd name="adj1" fmla="val 46509"/>
              <a:gd name="adj2" fmla="val 42052"/>
            </a:avLst>
          </a:prstGeom>
          <a:gradFill rotWithShape="1">
            <a:gsLst>
              <a:gs pos="0">
                <a:schemeClr val="accent2">
                  <a:gamma/>
                  <a:tint val="0"/>
                  <a:invGamma/>
                  <a:alpha val="0"/>
                </a:schemeClr>
              </a:gs>
              <a:gs pos="100000">
                <a:schemeClr val="accent2"/>
              </a:gs>
            </a:gsLst>
            <a:lin ang="0" scaled="1"/>
          </a:gradFill>
          <a:ln w="9525" algn="ctr">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8209" name="Rectangle 17"/>
          <p:cNvSpPr>
            <a:spLocks noChangeArrowheads="1"/>
          </p:cNvSpPr>
          <p:nvPr/>
        </p:nvSpPr>
        <p:spPr bwMode="gray">
          <a:xfrm>
            <a:off x="5503863" y="3011488"/>
            <a:ext cx="2544762" cy="2989262"/>
          </a:xfrm>
          <a:prstGeom prst="rect">
            <a:avLst/>
          </a:prstGeom>
          <a:noFill/>
          <a:ln w="9525">
            <a:noFill/>
            <a:miter lim="800000"/>
            <a:headEnd/>
            <a:tailEnd/>
          </a:ln>
          <a:effectLst/>
        </p:spPr>
        <p:txBody>
          <a:bodyPr>
            <a:spAutoFit/>
          </a:bodyPr>
          <a:lstStyle/>
          <a:p>
            <a:pPr>
              <a:lnSpc>
                <a:spcPct val="150000"/>
              </a:lnSpc>
              <a:buClr>
                <a:srgbClr val="FF0066"/>
              </a:buClr>
              <a:buSzPct val="75000"/>
              <a:buFont typeface="Wingdings" pitchFamily="2" charset="2"/>
              <a:buChar char="l"/>
              <a:defRPr/>
            </a:pPr>
            <a:r>
              <a:rPr lang="en-US" altLang="zh-CN" sz="1600" b="1" dirty="0">
                <a:effectLst>
                  <a:outerShdw blurRad="38100" dist="38100" dir="2700000" algn="tl">
                    <a:srgbClr val="000000">
                      <a:alpha val="43137"/>
                    </a:srgbClr>
                  </a:outerShdw>
                </a:effectLst>
                <a:latin typeface="+mn-ea"/>
                <a:ea typeface="+mn-ea"/>
              </a:rPr>
              <a:t> </a:t>
            </a:r>
            <a:r>
              <a:rPr lang="zh-CN" altLang="zh-CN" sz="1600" b="1" dirty="0">
                <a:effectLst>
                  <a:outerShdw blurRad="38100" dist="38100" dir="2700000" algn="tl">
                    <a:srgbClr val="000000">
                      <a:alpha val="43137"/>
                    </a:srgbClr>
                  </a:outerShdw>
                </a:effectLst>
                <a:latin typeface="+mn-ea"/>
                <a:ea typeface="+mn-ea"/>
              </a:rPr>
              <a:t>制定了协同创新中心的</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中心章程</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学术委员会工作条例</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岗位设置、人员聘任和管理办法</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研究生培养指导 意见</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以及</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资源整合与成果共享管理办法</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等运行机制的管理文件</a:t>
            </a:r>
            <a:endParaRPr lang="en-US" altLang="zh-CN" sz="1600" b="1" dirty="0">
              <a:effectLst>
                <a:outerShdw blurRad="38100" dist="38100" dir="2700000" algn="tl">
                  <a:srgbClr val="000000">
                    <a:alpha val="43137"/>
                  </a:srgbClr>
                </a:outerShdw>
              </a:effectLst>
              <a:latin typeface="+mn-ea"/>
              <a:ea typeface="+mn-ea"/>
            </a:endParaRPr>
          </a:p>
        </p:txBody>
      </p:sp>
      <p:sp>
        <p:nvSpPr>
          <p:cNvPr id="67606" name="Rectangle 31"/>
          <p:cNvSpPr>
            <a:spLocks noChangeArrowheads="1"/>
          </p:cNvSpPr>
          <p:nvPr/>
        </p:nvSpPr>
        <p:spPr bwMode="gray">
          <a:xfrm>
            <a:off x="971550" y="3327400"/>
            <a:ext cx="2606675" cy="1506538"/>
          </a:xfrm>
          <a:prstGeom prst="rect">
            <a:avLst/>
          </a:prstGeom>
          <a:noFill/>
          <a:ln w="9525" algn="ctr">
            <a:noFill/>
            <a:miter lim="800000"/>
            <a:headEnd/>
            <a:tailEnd/>
          </a:ln>
        </p:spPr>
        <p:txBody>
          <a:bodyPr>
            <a:spAutoFit/>
          </a:bodyPr>
          <a:lstStyle/>
          <a:p>
            <a:pPr>
              <a:buClr>
                <a:srgbClr val="00B050"/>
              </a:buClr>
              <a:buFont typeface="Wingdings" pitchFamily="2" charset="2"/>
              <a:buChar char="l"/>
              <a:defRPr/>
            </a:pPr>
            <a:r>
              <a:rPr lang="en-US" altLang="zh-CN" sz="1600" b="1">
                <a:effectLst>
                  <a:outerShdw blurRad="38100" dist="38100" dir="2700000" algn="tl">
                    <a:srgbClr val="C0C0C0"/>
                  </a:outerShdw>
                </a:effectLst>
                <a:latin typeface="黑体" pitchFamily="2" charset="-122"/>
                <a:ea typeface="黑体" pitchFamily="2" charset="-122"/>
              </a:rPr>
              <a:t>  </a:t>
            </a:r>
            <a:r>
              <a:rPr lang="zh-CN" altLang="zh-CN" sz="1600" b="1">
                <a:solidFill>
                  <a:srgbClr val="CC0000"/>
                </a:solidFill>
                <a:effectLst>
                  <a:outerShdw blurRad="38100" dist="38100" dir="2700000" algn="tl">
                    <a:srgbClr val="C0C0C0"/>
                  </a:outerShdw>
                </a:effectLst>
                <a:latin typeface="黑体" pitchFamily="2" charset="-122"/>
                <a:ea typeface="黑体" pitchFamily="2" charset="-122"/>
              </a:rPr>
              <a:t>人才引进方面</a:t>
            </a:r>
            <a:endParaRPr lang="en-US" altLang="zh-CN" sz="1600" b="1">
              <a:solidFill>
                <a:srgbClr val="CC0000"/>
              </a:solidFill>
              <a:effectLst>
                <a:outerShdw blurRad="38100" dist="38100" dir="2700000" algn="tl">
                  <a:srgbClr val="C0C0C0"/>
                </a:outerShdw>
              </a:effectLst>
              <a:latin typeface="黑体" pitchFamily="2" charset="-122"/>
              <a:ea typeface="黑体" pitchFamily="2" charset="-122"/>
            </a:endParaRPr>
          </a:p>
          <a:p>
            <a:pPr>
              <a:defRPr/>
            </a:pPr>
            <a:r>
              <a:rPr lang="en-US" altLang="zh-CN" sz="1600" b="1">
                <a:effectLst>
                  <a:outerShdw blurRad="38100" dist="38100" dir="2700000" algn="tl">
                    <a:srgbClr val="C0C0C0"/>
                  </a:outerShdw>
                </a:effectLst>
                <a:latin typeface="黑体" pitchFamily="2" charset="-122"/>
                <a:ea typeface="黑体" pitchFamily="2" charset="-122"/>
              </a:rPr>
              <a:t>   </a:t>
            </a:r>
            <a:r>
              <a:rPr lang="zh-CN" altLang="zh-CN" sz="1600" b="1">
                <a:effectLst>
                  <a:outerShdw blurRad="38100" dist="38100" dir="2700000" algn="tl">
                    <a:srgbClr val="C0C0C0"/>
                  </a:outerShdw>
                </a:effectLst>
                <a:latin typeface="黑体" pitchFamily="2" charset="-122"/>
                <a:ea typeface="黑体" pitchFamily="2" charset="-122"/>
              </a:rPr>
              <a:t>相对独立、灵活的进人用人政策，引进了一批来自企业、政府部门和海外的高层次人才</a:t>
            </a:r>
            <a:endParaRPr lang="en-US" altLang="zh-CN" sz="1600" b="1">
              <a:effectLst>
                <a:outerShdw blurRad="38100" dist="38100" dir="2700000" algn="tl">
                  <a:srgbClr val="C0C0C0"/>
                </a:outerShdw>
              </a:effectLst>
              <a:latin typeface="黑体" pitchFamily="2" charset="-122"/>
              <a:ea typeface="黑体" pitchFamily="2" charset="-122"/>
            </a:endParaRPr>
          </a:p>
          <a:p>
            <a:pPr>
              <a:lnSpc>
                <a:spcPct val="90000"/>
              </a:lnSpc>
              <a:defRPr/>
            </a:pPr>
            <a:endParaRPr lang="en-US" altLang="zh-CN" sz="1400" b="1">
              <a:effectLst>
                <a:outerShdw blurRad="38100" dist="38100" dir="2700000" algn="tl">
                  <a:srgbClr val="C0C0C0"/>
                </a:outerShdw>
              </a:effectLst>
              <a:latin typeface="黑体" pitchFamily="2" charset="-122"/>
              <a:ea typeface="黑体" pitchFamily="2" charset="-122"/>
              <a:cs typeface="Arial" charset="0"/>
            </a:endParaRPr>
          </a:p>
        </p:txBody>
      </p:sp>
      <p:sp>
        <p:nvSpPr>
          <p:cNvPr id="67608" name="Rectangle 33"/>
          <p:cNvSpPr>
            <a:spLocks noChangeArrowheads="1"/>
          </p:cNvSpPr>
          <p:nvPr/>
        </p:nvSpPr>
        <p:spPr bwMode="gray">
          <a:xfrm>
            <a:off x="981075" y="4913313"/>
            <a:ext cx="2606675" cy="1017587"/>
          </a:xfrm>
          <a:prstGeom prst="rect">
            <a:avLst/>
          </a:prstGeom>
          <a:noFill/>
          <a:ln w="9525" algn="ctr">
            <a:noFill/>
            <a:miter lim="800000"/>
            <a:headEnd/>
            <a:tailEnd/>
          </a:ln>
        </p:spPr>
        <p:txBody>
          <a:bodyPr>
            <a:spAutoFit/>
          </a:bodyPr>
          <a:lstStyle/>
          <a:p>
            <a:pPr>
              <a:buClr>
                <a:srgbClr val="00B050"/>
              </a:buClr>
              <a:buFont typeface="Wingdings" pitchFamily="2" charset="2"/>
              <a:buChar char="l"/>
              <a:defRPr/>
            </a:pPr>
            <a:r>
              <a:rPr lang="en-US" altLang="zh-CN" sz="1600" b="1">
                <a:effectLst>
                  <a:outerShdw blurRad="38100" dist="38100" dir="2700000" algn="tl">
                    <a:srgbClr val="C0C0C0"/>
                  </a:outerShdw>
                </a:effectLst>
                <a:latin typeface="黑体" pitchFamily="2" charset="-122"/>
                <a:ea typeface="黑体" pitchFamily="2" charset="-122"/>
              </a:rPr>
              <a:t> </a:t>
            </a:r>
            <a:r>
              <a:rPr lang="zh-CN" altLang="zh-CN" sz="1600" b="1">
                <a:solidFill>
                  <a:srgbClr val="CC0000"/>
                </a:solidFill>
                <a:effectLst>
                  <a:outerShdw blurRad="38100" dist="38100" dir="2700000" algn="tl">
                    <a:srgbClr val="C0C0C0"/>
                  </a:outerShdw>
                </a:effectLst>
                <a:latin typeface="黑体" pitchFamily="2" charset="-122"/>
                <a:ea typeface="黑体" pitchFamily="2" charset="-122"/>
              </a:rPr>
              <a:t>平台建设方面</a:t>
            </a:r>
            <a:endParaRPr lang="en-US" altLang="zh-CN" sz="1600" b="1">
              <a:solidFill>
                <a:srgbClr val="CC0000"/>
              </a:solidFill>
              <a:effectLst>
                <a:outerShdw blurRad="38100" dist="38100" dir="2700000" algn="tl">
                  <a:srgbClr val="C0C0C0"/>
                </a:outerShdw>
              </a:effectLst>
              <a:latin typeface="黑体" pitchFamily="2" charset="-122"/>
              <a:ea typeface="黑体" pitchFamily="2" charset="-122"/>
            </a:endParaRPr>
          </a:p>
          <a:p>
            <a:pPr>
              <a:defRPr/>
            </a:pPr>
            <a:r>
              <a:rPr lang="en-US" altLang="zh-CN" sz="1600" b="1">
                <a:effectLst>
                  <a:outerShdw blurRad="38100" dist="38100" dir="2700000" algn="tl">
                    <a:srgbClr val="C0C0C0"/>
                  </a:outerShdw>
                </a:effectLst>
                <a:latin typeface="黑体" pitchFamily="2" charset="-122"/>
                <a:ea typeface="黑体" pitchFamily="2" charset="-122"/>
              </a:rPr>
              <a:t>   </a:t>
            </a:r>
            <a:r>
              <a:rPr lang="zh-CN" altLang="zh-CN" sz="1600" b="1">
                <a:effectLst>
                  <a:outerShdw blurRad="38100" dist="38100" dir="2700000" algn="tl">
                    <a:srgbClr val="C0C0C0"/>
                  </a:outerShdw>
                </a:effectLst>
                <a:latin typeface="黑体" pitchFamily="2" charset="-122"/>
                <a:ea typeface="黑体" pitchFamily="2" charset="-122"/>
              </a:rPr>
              <a:t>整合了</a:t>
            </a:r>
            <a:r>
              <a:rPr lang="zh-CN" altLang="en-US" sz="1600" b="1">
                <a:effectLst>
                  <a:outerShdw blurRad="38100" dist="38100" dir="2700000" algn="tl">
                    <a:srgbClr val="C0C0C0"/>
                  </a:outerShdw>
                </a:effectLst>
                <a:latin typeface="黑体" pitchFamily="2" charset="-122"/>
                <a:ea typeface="黑体" pitchFamily="2" charset="-122"/>
              </a:rPr>
              <a:t>有利于</a:t>
            </a:r>
            <a:r>
              <a:rPr lang="zh-CN" altLang="zh-CN" sz="1600" b="1">
                <a:effectLst>
                  <a:outerShdw blurRad="38100" dist="38100" dir="2700000" algn="tl">
                    <a:srgbClr val="C0C0C0"/>
                  </a:outerShdw>
                </a:effectLst>
                <a:latin typeface="黑体" pitchFamily="2" charset="-122"/>
                <a:ea typeface="黑体" pitchFamily="2" charset="-122"/>
              </a:rPr>
              <a:t>协同创新的重点实验室实验平台</a:t>
            </a:r>
          </a:p>
          <a:p>
            <a:pPr>
              <a:lnSpc>
                <a:spcPct val="90000"/>
              </a:lnSpc>
              <a:defRPr/>
            </a:pPr>
            <a:endParaRPr lang="en-US" altLang="zh-CN" sz="1400" b="1">
              <a:effectLst>
                <a:outerShdw blurRad="38100" dist="38100" dir="2700000" algn="tl">
                  <a:srgbClr val="C0C0C0"/>
                </a:outerShdw>
              </a:effectLst>
              <a:latin typeface="黑体" pitchFamily="2" charset="-122"/>
              <a:ea typeface="黑体" pitchFamily="2" charset="-122"/>
              <a:cs typeface="Arial" charset="0"/>
            </a:endParaRPr>
          </a:p>
        </p:txBody>
      </p:sp>
      <p:sp>
        <p:nvSpPr>
          <p:cNvPr id="8226" name="AutoShape 34"/>
          <p:cNvSpPr>
            <a:spLocks noChangeArrowheads="1"/>
          </p:cNvSpPr>
          <p:nvPr/>
        </p:nvSpPr>
        <p:spPr bwMode="blackGray">
          <a:xfrm rot="10793605" flipV="1">
            <a:off x="3738563" y="4337050"/>
            <a:ext cx="1447800" cy="755650"/>
          </a:xfrm>
          <a:prstGeom prst="rightArrow">
            <a:avLst>
              <a:gd name="adj1" fmla="val 46509"/>
              <a:gd name="adj2" fmla="val 42098"/>
            </a:avLst>
          </a:prstGeom>
          <a:gradFill rotWithShape="1">
            <a:gsLst>
              <a:gs pos="0">
                <a:schemeClr val="accent1">
                  <a:gamma/>
                  <a:tint val="0"/>
                  <a:invGamma/>
                  <a:alpha val="0"/>
                </a:schemeClr>
              </a:gs>
              <a:gs pos="100000">
                <a:schemeClr val="accent1"/>
              </a:gs>
            </a:gsLst>
            <a:lin ang="0" scaled="1"/>
          </a:gradFill>
          <a:ln w="9525" algn="ctr">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67610" name="Text Box 9"/>
          <p:cNvSpPr txBox="1">
            <a:spLocks noChangeArrowheads="1"/>
          </p:cNvSpPr>
          <p:nvPr/>
        </p:nvSpPr>
        <p:spPr bwMode="gray">
          <a:xfrm>
            <a:off x="914400" y="1428750"/>
            <a:ext cx="7162800" cy="400050"/>
          </a:xfrm>
          <a:prstGeom prst="rect">
            <a:avLst/>
          </a:prstGeom>
          <a:noFill/>
          <a:ln w="9525" algn="ctr">
            <a:noFill/>
            <a:miter lim="800000"/>
            <a:headEnd/>
            <a:tailEnd/>
          </a:ln>
        </p:spPr>
        <p:txBody>
          <a:bodyPr>
            <a:spAutoFit/>
          </a:bodyPr>
          <a:lstStyle/>
          <a:p>
            <a:pPr algn="ctr" eaLnBrk="0" hangingPunct="0">
              <a:defRPr/>
            </a:pPr>
            <a:r>
              <a:rPr lang="zh-CN" altLang="en-US" sz="2000" b="1" dirty="0">
                <a:solidFill>
                  <a:srgbClr val="FF0000"/>
                </a:solidFill>
                <a:effectLst>
                  <a:outerShdw blurRad="38100" dist="38100" dir="2700000" algn="tl">
                    <a:srgbClr val="000000">
                      <a:alpha val="43137"/>
                    </a:srgbClr>
                  </a:outerShdw>
                </a:effectLst>
                <a:latin typeface="+mn-ea"/>
                <a:ea typeface="+mn-ea"/>
                <a:cs typeface="Arial" charset="0"/>
              </a:rPr>
              <a:t>政策大力支持，制度建设保障</a:t>
            </a:r>
            <a:endParaRPr lang="en-US" altLang="zh-CN" sz="2000" b="1" dirty="0">
              <a:solidFill>
                <a:srgbClr val="FF0000"/>
              </a:solidFill>
              <a:effectLst>
                <a:outerShdw blurRad="38100" dist="38100" dir="2700000" algn="tl">
                  <a:srgbClr val="000000">
                    <a:alpha val="43137"/>
                  </a:srgbClr>
                </a:outerShdw>
              </a:effectLst>
              <a:latin typeface="+mn-ea"/>
              <a:ea typeface="+mn-ea"/>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p:cNvGrpSpPr>
            <a:grpSpLocks/>
          </p:cNvGrpSpPr>
          <p:nvPr/>
        </p:nvGrpSpPr>
        <p:grpSpPr bwMode="auto">
          <a:xfrm>
            <a:off x="654050" y="2936875"/>
            <a:ext cx="1758950" cy="1736725"/>
            <a:chOff x="2662" y="1859"/>
            <a:chExt cx="1506" cy="1486"/>
          </a:xfrm>
        </p:grpSpPr>
        <p:pic>
          <p:nvPicPr>
            <p:cNvPr id="34838" name="Picture 3" descr="circuler_1"/>
            <p:cNvPicPr>
              <a:picLocks noChangeAspect="1" noChangeArrowheads="1"/>
            </p:cNvPicPr>
            <p:nvPr/>
          </p:nvPicPr>
          <p:blipFill>
            <a:blip r:embed="rId2" cstate="print"/>
            <a:srcRect/>
            <a:stretch>
              <a:fillRect/>
            </a:stretch>
          </p:blipFill>
          <p:spPr bwMode="gray">
            <a:xfrm>
              <a:off x="2662" y="1870"/>
              <a:ext cx="1506" cy="1466"/>
            </a:xfrm>
            <a:prstGeom prst="rect">
              <a:avLst/>
            </a:prstGeom>
            <a:noFill/>
            <a:ln w="9525">
              <a:noFill/>
              <a:miter lim="800000"/>
              <a:headEnd/>
              <a:tailEnd/>
            </a:ln>
          </p:spPr>
        </p:pic>
        <p:sp>
          <p:nvSpPr>
            <p:cNvPr id="70680" name="Oval 4"/>
            <p:cNvSpPr>
              <a:spLocks noChangeArrowheads="1"/>
            </p:cNvSpPr>
            <p:nvPr/>
          </p:nvSpPr>
          <p:spPr bwMode="gray">
            <a:xfrm>
              <a:off x="2682" y="1859"/>
              <a:ext cx="1486" cy="1486"/>
            </a:xfrm>
            <a:prstGeom prst="ellipse">
              <a:avLst/>
            </a:prstGeom>
            <a:solidFill>
              <a:schemeClr val="hlink">
                <a:alpha val="50195"/>
              </a:schemeClr>
            </a:solidFill>
            <a:ln w="76200" algn="ctr">
              <a:solidFill>
                <a:srgbClr val="FFFFFF">
                  <a:alpha val="79999"/>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34818" name="Group 5"/>
          <p:cNvGrpSpPr>
            <a:grpSpLocks/>
          </p:cNvGrpSpPr>
          <p:nvPr/>
        </p:nvGrpSpPr>
        <p:grpSpPr bwMode="auto">
          <a:xfrm>
            <a:off x="6915150" y="2936875"/>
            <a:ext cx="1758950" cy="1736725"/>
            <a:chOff x="2662" y="1859"/>
            <a:chExt cx="1506" cy="1486"/>
          </a:xfrm>
        </p:grpSpPr>
        <p:pic>
          <p:nvPicPr>
            <p:cNvPr id="34836" name="Picture 6" descr="circuler_1"/>
            <p:cNvPicPr>
              <a:picLocks noChangeAspect="1" noChangeArrowheads="1"/>
            </p:cNvPicPr>
            <p:nvPr/>
          </p:nvPicPr>
          <p:blipFill>
            <a:blip r:embed="rId2" cstate="print"/>
            <a:srcRect/>
            <a:stretch>
              <a:fillRect/>
            </a:stretch>
          </p:blipFill>
          <p:spPr bwMode="gray">
            <a:xfrm>
              <a:off x="2662" y="1870"/>
              <a:ext cx="1506" cy="1466"/>
            </a:xfrm>
            <a:prstGeom prst="rect">
              <a:avLst/>
            </a:prstGeom>
            <a:noFill/>
            <a:ln w="9525">
              <a:noFill/>
              <a:miter lim="800000"/>
              <a:headEnd/>
              <a:tailEnd/>
            </a:ln>
          </p:spPr>
        </p:pic>
        <p:sp>
          <p:nvSpPr>
            <p:cNvPr id="70678" name="Oval 7"/>
            <p:cNvSpPr>
              <a:spLocks noChangeArrowheads="1"/>
            </p:cNvSpPr>
            <p:nvPr/>
          </p:nvSpPr>
          <p:spPr bwMode="gray">
            <a:xfrm>
              <a:off x="2682" y="1859"/>
              <a:ext cx="1486" cy="1486"/>
            </a:xfrm>
            <a:prstGeom prst="ellipse">
              <a:avLst/>
            </a:prstGeom>
            <a:solidFill>
              <a:schemeClr val="accent2">
                <a:alpha val="50195"/>
              </a:schemeClr>
            </a:solidFill>
            <a:ln w="76200" algn="ctr">
              <a:solidFill>
                <a:srgbClr val="FFFFFF">
                  <a:alpha val="79999"/>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70660" name="Freeform 8"/>
          <p:cNvSpPr>
            <a:spLocks/>
          </p:cNvSpPr>
          <p:nvPr/>
        </p:nvSpPr>
        <p:spPr bwMode="gray">
          <a:xfrm>
            <a:off x="2574925" y="3286125"/>
            <a:ext cx="4148138" cy="533400"/>
          </a:xfrm>
          <a:custGeom>
            <a:avLst/>
            <a:gdLst>
              <a:gd name="T0" fmla="*/ 0 w 2347"/>
              <a:gd name="T1" fmla="*/ 473789401 h 336"/>
              <a:gd name="T2" fmla="*/ 0 w 2347"/>
              <a:gd name="T3" fmla="*/ 846772589 h 336"/>
              <a:gd name="T4" fmla="*/ 2147483647 w 2347"/>
              <a:gd name="T5" fmla="*/ 846772589 h 336"/>
              <a:gd name="T6" fmla="*/ 2147483647 w 2347"/>
              <a:gd name="T7" fmla="*/ 0 h 336"/>
              <a:gd name="T8" fmla="*/ 2147483647 w 2347"/>
              <a:gd name="T9" fmla="*/ 476308763 h 336"/>
              <a:gd name="T10" fmla="*/ 0 w 2347"/>
              <a:gd name="T11" fmla="*/ 473789401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rgbClr val="EEEEA9"/>
              </a:gs>
              <a:gs pos="100000">
                <a:srgbClr val="CCCC00"/>
              </a:gs>
            </a:gsLst>
            <a:lin ang="0" scaled="1"/>
          </a:gra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0661" name="AutoShape 9"/>
          <p:cNvSpPr>
            <a:spLocks noChangeArrowheads="1"/>
          </p:cNvSpPr>
          <p:nvPr/>
        </p:nvSpPr>
        <p:spPr bwMode="gray">
          <a:xfrm>
            <a:off x="3841750" y="2193925"/>
            <a:ext cx="1612900" cy="858838"/>
          </a:xfrm>
          <a:prstGeom prst="upArrow">
            <a:avLst>
              <a:gd name="adj1" fmla="val 65157"/>
              <a:gd name="adj2" fmla="val 48347"/>
            </a:avLst>
          </a:prstGeom>
          <a:gradFill rotWithShape="1">
            <a:gsLst>
              <a:gs pos="0">
                <a:srgbClr val="FF9933"/>
              </a:gs>
              <a:gs pos="100000">
                <a:srgbClr val="FCFBE4"/>
              </a:gs>
            </a:gsLst>
            <a:lin ang="5400000" scaled="1"/>
          </a:gradFill>
          <a:ln w="9525"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0662" name="AutoShape 10"/>
          <p:cNvSpPr>
            <a:spLocks noChangeArrowheads="1"/>
          </p:cNvSpPr>
          <p:nvPr/>
        </p:nvSpPr>
        <p:spPr bwMode="gray">
          <a:xfrm flipV="1">
            <a:off x="3841750" y="4673600"/>
            <a:ext cx="1612900" cy="858838"/>
          </a:xfrm>
          <a:prstGeom prst="upArrow">
            <a:avLst>
              <a:gd name="adj1" fmla="val 65157"/>
              <a:gd name="adj2" fmla="val 48347"/>
            </a:avLst>
          </a:prstGeom>
          <a:gradFill rotWithShape="1">
            <a:gsLst>
              <a:gs pos="0">
                <a:srgbClr val="66CCFF"/>
              </a:gs>
              <a:gs pos="100000">
                <a:srgbClr val="FCFBE4"/>
              </a:gs>
            </a:gsLst>
            <a:lin ang="5400000" scaled="1"/>
          </a:gradFill>
          <a:ln w="9525"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31787" name="AutoShape 11"/>
          <p:cNvSpPr>
            <a:spLocks noChangeArrowheads="1"/>
          </p:cNvSpPr>
          <p:nvPr/>
        </p:nvSpPr>
        <p:spPr bwMode="gray">
          <a:xfrm>
            <a:off x="2727325" y="5527675"/>
            <a:ext cx="3803650" cy="593725"/>
          </a:xfrm>
          <a:prstGeom prst="roundRect">
            <a:avLst>
              <a:gd name="adj" fmla="val 0"/>
            </a:avLst>
          </a:prstGeom>
          <a:solidFill>
            <a:srgbClr val="F3FBFF"/>
          </a:solidFill>
          <a:ln w="19050">
            <a:noFill/>
            <a:round/>
            <a:headEnd/>
            <a:tailEnd/>
          </a:ln>
          <a:effectLst>
            <a:outerShdw dist="107763" dir="2700000" algn="ctr" rotWithShape="0">
              <a:srgbClr val="808080">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cxnSp>
        <p:nvCxnSpPr>
          <p:cNvPr id="34823" name="AutoShape 12"/>
          <p:cNvCxnSpPr>
            <a:cxnSpLocks noChangeShapeType="1"/>
            <a:stCxn id="70680" idx="4"/>
            <a:endCxn id="331787" idx="1"/>
          </p:cNvCxnSpPr>
          <p:nvPr/>
        </p:nvCxnSpPr>
        <p:spPr bwMode="auto">
          <a:xfrm rot="16200000" flipH="1">
            <a:off x="1560513" y="4657725"/>
            <a:ext cx="1150938" cy="1182687"/>
          </a:xfrm>
          <a:prstGeom prst="bentConnector2">
            <a:avLst/>
          </a:prstGeom>
          <a:noFill/>
          <a:ln w="28575" cap="rnd">
            <a:solidFill>
              <a:srgbClr val="000000"/>
            </a:solidFill>
            <a:prstDash val="sysDot"/>
            <a:miter lim="800000"/>
            <a:headEnd/>
            <a:tailEnd/>
          </a:ln>
        </p:spPr>
      </p:cxnSp>
      <p:cxnSp>
        <p:nvCxnSpPr>
          <p:cNvPr id="34824" name="AutoShape 13"/>
          <p:cNvCxnSpPr>
            <a:cxnSpLocks noChangeShapeType="1"/>
            <a:stCxn id="70678" idx="4"/>
            <a:endCxn id="331787" idx="3"/>
          </p:cNvCxnSpPr>
          <p:nvPr/>
        </p:nvCxnSpPr>
        <p:spPr bwMode="auto">
          <a:xfrm rot="5400000">
            <a:off x="6592888" y="4611687"/>
            <a:ext cx="1150938" cy="1274763"/>
          </a:xfrm>
          <a:prstGeom prst="bentConnector2">
            <a:avLst/>
          </a:prstGeom>
          <a:noFill/>
          <a:ln w="28575" cap="rnd">
            <a:solidFill>
              <a:srgbClr val="000000"/>
            </a:solidFill>
            <a:prstDash val="sysDot"/>
            <a:miter lim="800000"/>
            <a:headEnd/>
            <a:tailEnd/>
          </a:ln>
        </p:spPr>
      </p:cxnSp>
      <p:sp>
        <p:nvSpPr>
          <p:cNvPr id="70666" name="Freeform 14"/>
          <p:cNvSpPr>
            <a:spLocks/>
          </p:cNvSpPr>
          <p:nvPr/>
        </p:nvSpPr>
        <p:spPr bwMode="gray">
          <a:xfrm flipH="1" flipV="1">
            <a:off x="2574925" y="3854450"/>
            <a:ext cx="4148138" cy="533400"/>
          </a:xfrm>
          <a:custGeom>
            <a:avLst/>
            <a:gdLst>
              <a:gd name="T0" fmla="*/ 0 w 2347"/>
              <a:gd name="T1" fmla="*/ 473789401 h 336"/>
              <a:gd name="T2" fmla="*/ 0 w 2347"/>
              <a:gd name="T3" fmla="*/ 846772589 h 336"/>
              <a:gd name="T4" fmla="*/ 2147483647 w 2347"/>
              <a:gd name="T5" fmla="*/ 846772589 h 336"/>
              <a:gd name="T6" fmla="*/ 2147483647 w 2347"/>
              <a:gd name="T7" fmla="*/ 0 h 336"/>
              <a:gd name="T8" fmla="*/ 2147483647 w 2347"/>
              <a:gd name="T9" fmla="*/ 476308763 h 336"/>
              <a:gd name="T10" fmla="*/ 0 w 2347"/>
              <a:gd name="T11" fmla="*/ 473789401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rgbClr val="EEEEA9"/>
              </a:gs>
              <a:gs pos="100000">
                <a:srgbClr val="CCCC00"/>
              </a:gs>
            </a:gsLst>
            <a:lin ang="0" scaled="1"/>
          </a:gra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0667" name="Text Box 15"/>
          <p:cNvSpPr txBox="1">
            <a:spLocks noChangeArrowheads="1"/>
          </p:cNvSpPr>
          <p:nvPr/>
        </p:nvSpPr>
        <p:spPr bwMode="auto">
          <a:xfrm>
            <a:off x="677863" y="3286125"/>
            <a:ext cx="1585912" cy="923925"/>
          </a:xfrm>
          <a:prstGeom prst="rect">
            <a:avLst/>
          </a:prstGeom>
          <a:noFill/>
          <a:ln w="9525" algn="ctr">
            <a:noFill/>
            <a:miter lim="800000"/>
            <a:headEnd/>
            <a:tailEnd/>
          </a:ln>
        </p:spPr>
        <p:txBody>
          <a:bodyPr>
            <a:spAutoFit/>
          </a:bodyPr>
          <a:lstStyle/>
          <a:p>
            <a:pPr algn="ctr">
              <a:spcBef>
                <a:spcPct val="50000"/>
              </a:spcBef>
              <a:defRPr/>
            </a:pPr>
            <a:r>
              <a:rPr lang="zh-CN" altLang="zh-CN" b="1" dirty="0">
                <a:effectLst>
                  <a:outerShdw blurRad="38100" dist="38100" dir="2700000" algn="tl">
                    <a:srgbClr val="000000">
                      <a:alpha val="43137"/>
                    </a:srgbClr>
                  </a:outerShdw>
                </a:effectLst>
                <a:latin typeface="+mn-ea"/>
                <a:ea typeface="+mn-ea"/>
              </a:rPr>
              <a:t>完成了协同创新中心的组建与顶层设计</a:t>
            </a:r>
            <a:endParaRPr lang="en-US" altLang="zh-CN" b="1" dirty="0">
              <a:solidFill>
                <a:srgbClr val="CC3300"/>
              </a:solidFill>
              <a:effectLst>
                <a:outerShdw blurRad="38100" dist="38100" dir="2700000" algn="tl">
                  <a:srgbClr val="000000">
                    <a:alpha val="43137"/>
                  </a:srgbClr>
                </a:outerShdw>
              </a:effectLst>
              <a:latin typeface="+mn-ea"/>
              <a:ea typeface="+mn-ea"/>
            </a:endParaRPr>
          </a:p>
        </p:txBody>
      </p:sp>
      <p:sp>
        <p:nvSpPr>
          <p:cNvPr id="70668" name="Text Box 16"/>
          <p:cNvSpPr txBox="1">
            <a:spLocks noChangeArrowheads="1"/>
          </p:cNvSpPr>
          <p:nvPr/>
        </p:nvSpPr>
        <p:spPr bwMode="auto">
          <a:xfrm>
            <a:off x="6938963" y="3286125"/>
            <a:ext cx="1604962" cy="923925"/>
          </a:xfrm>
          <a:prstGeom prst="rect">
            <a:avLst/>
          </a:prstGeom>
          <a:noFill/>
          <a:ln w="9525" algn="ctr">
            <a:noFill/>
            <a:miter lim="800000"/>
            <a:headEnd/>
            <a:tailEnd/>
          </a:ln>
        </p:spPr>
        <p:txBody>
          <a:bodyPr>
            <a:spAutoFit/>
          </a:bodyPr>
          <a:lstStyle/>
          <a:p>
            <a:pPr algn="ctr">
              <a:spcBef>
                <a:spcPct val="50000"/>
              </a:spcBef>
              <a:defRPr/>
            </a:pPr>
            <a:r>
              <a:rPr lang="zh-CN" altLang="zh-CN" b="1" dirty="0">
                <a:effectLst>
                  <a:outerShdw blurRad="38100" dist="38100" dir="2700000" algn="tl">
                    <a:srgbClr val="000000">
                      <a:alpha val="43137"/>
                    </a:srgbClr>
                  </a:outerShdw>
                </a:effectLst>
                <a:latin typeface="+mn-ea"/>
                <a:ea typeface="+mn-ea"/>
              </a:rPr>
              <a:t>组建了</a:t>
            </a:r>
            <a:r>
              <a:rPr lang="zh-CN" altLang="en-US" b="1" dirty="0">
                <a:effectLst>
                  <a:outerShdw blurRad="38100" dist="38100" dir="2700000" algn="tl">
                    <a:srgbClr val="000000">
                      <a:alpha val="43137"/>
                    </a:srgbClr>
                  </a:outerShdw>
                </a:effectLst>
                <a:latin typeface="+mn-ea"/>
                <a:ea typeface="+mn-ea"/>
              </a:rPr>
              <a:t>协同创新</a:t>
            </a:r>
            <a:r>
              <a:rPr lang="zh-CN" altLang="zh-CN" b="1" dirty="0">
                <a:effectLst>
                  <a:outerShdw blurRad="38100" dist="38100" dir="2700000" algn="tl">
                    <a:srgbClr val="000000">
                      <a:alpha val="43137"/>
                    </a:srgbClr>
                  </a:outerShdw>
                </a:effectLst>
                <a:latin typeface="+mn-ea"/>
                <a:ea typeface="+mn-ea"/>
              </a:rPr>
              <a:t>中心的管理运行机构</a:t>
            </a:r>
            <a:endParaRPr lang="en-US" altLang="zh-CN" b="1" dirty="0">
              <a:solidFill>
                <a:srgbClr val="CC3300"/>
              </a:solidFill>
              <a:effectLst>
                <a:outerShdw blurRad="38100" dist="38100" dir="2700000" algn="tl">
                  <a:srgbClr val="000000">
                    <a:alpha val="43137"/>
                  </a:srgbClr>
                </a:outerShdw>
              </a:effectLst>
              <a:latin typeface="+mn-ea"/>
              <a:ea typeface="+mn-ea"/>
            </a:endParaRPr>
          </a:p>
        </p:txBody>
      </p:sp>
      <p:sp>
        <p:nvSpPr>
          <p:cNvPr id="70669" name="Text Box 17"/>
          <p:cNvSpPr txBox="1">
            <a:spLocks noChangeArrowheads="1"/>
          </p:cNvSpPr>
          <p:nvPr/>
        </p:nvSpPr>
        <p:spPr bwMode="auto">
          <a:xfrm>
            <a:off x="3689350" y="4203700"/>
            <a:ext cx="1947863" cy="400050"/>
          </a:xfrm>
          <a:prstGeom prst="rect">
            <a:avLst/>
          </a:prstGeom>
          <a:noFill/>
          <a:ln w="9525" algn="ctr">
            <a:noFill/>
            <a:miter lim="800000"/>
            <a:headEnd/>
            <a:tailEnd/>
          </a:ln>
        </p:spPr>
        <p:txBody>
          <a:bodyPr>
            <a:spAutoFit/>
          </a:bodyPr>
          <a:lstStyle/>
          <a:p>
            <a:pPr algn="ctr">
              <a:spcBef>
                <a:spcPct val="50000"/>
              </a:spcBef>
              <a:defRPr/>
            </a:pPr>
            <a:r>
              <a:rPr lang="zh-CN" altLang="en-US" sz="2000" b="1" dirty="0">
                <a:solidFill>
                  <a:srgbClr val="000000"/>
                </a:solidFill>
                <a:effectLst>
                  <a:outerShdw blurRad="38100" dist="38100" dir="2700000" algn="tl">
                    <a:srgbClr val="000000">
                      <a:alpha val="43137"/>
                    </a:srgbClr>
                  </a:outerShdw>
                </a:effectLst>
                <a:latin typeface="+mn-ea"/>
                <a:ea typeface="+mn-ea"/>
              </a:rPr>
              <a:t>优化配置资源</a:t>
            </a:r>
            <a:endParaRPr lang="en-US" altLang="zh-CN" sz="2000" b="1" dirty="0">
              <a:solidFill>
                <a:srgbClr val="000000"/>
              </a:solidFill>
              <a:effectLst>
                <a:outerShdw blurRad="38100" dist="38100" dir="2700000" algn="tl">
                  <a:srgbClr val="000000">
                    <a:alpha val="43137"/>
                  </a:srgbClr>
                </a:outerShdw>
              </a:effectLst>
              <a:latin typeface="+mn-ea"/>
              <a:ea typeface="+mn-ea"/>
            </a:endParaRPr>
          </a:p>
        </p:txBody>
      </p:sp>
      <p:sp>
        <p:nvSpPr>
          <p:cNvPr id="70670" name="Text Box 18"/>
          <p:cNvSpPr txBox="1">
            <a:spLocks noChangeArrowheads="1"/>
          </p:cNvSpPr>
          <p:nvPr/>
        </p:nvSpPr>
        <p:spPr bwMode="auto">
          <a:xfrm>
            <a:off x="3689350" y="3159125"/>
            <a:ext cx="1947863" cy="400050"/>
          </a:xfrm>
          <a:prstGeom prst="rect">
            <a:avLst/>
          </a:prstGeom>
          <a:noFill/>
          <a:ln w="9525" algn="ctr">
            <a:noFill/>
            <a:miter lim="800000"/>
            <a:headEnd/>
            <a:tailEnd/>
          </a:ln>
        </p:spPr>
        <p:txBody>
          <a:bodyPr>
            <a:spAutoFit/>
          </a:bodyPr>
          <a:lstStyle/>
          <a:p>
            <a:pPr algn="ctr">
              <a:spcBef>
                <a:spcPct val="50000"/>
              </a:spcBef>
              <a:defRPr/>
            </a:pPr>
            <a:r>
              <a:rPr lang="zh-CN" altLang="en-US" sz="2000" b="1" dirty="0">
                <a:solidFill>
                  <a:srgbClr val="000000"/>
                </a:solidFill>
                <a:effectLst>
                  <a:outerShdw blurRad="38100" dist="38100" dir="2700000" algn="tl">
                    <a:srgbClr val="000000">
                      <a:alpha val="43137"/>
                    </a:srgbClr>
                  </a:outerShdw>
                </a:effectLst>
                <a:latin typeface="+mn-ea"/>
                <a:ea typeface="+mn-ea"/>
              </a:rPr>
              <a:t>健全组织架构</a:t>
            </a:r>
            <a:endParaRPr lang="en-US" altLang="zh-CN" sz="2000" b="1" dirty="0">
              <a:solidFill>
                <a:srgbClr val="000000"/>
              </a:solidFill>
              <a:effectLst>
                <a:outerShdw blurRad="38100" dist="38100" dir="2700000" algn="tl">
                  <a:srgbClr val="000000">
                    <a:alpha val="43137"/>
                  </a:srgbClr>
                </a:outerShdw>
              </a:effectLst>
              <a:latin typeface="+mn-ea"/>
              <a:ea typeface="+mn-ea"/>
            </a:endParaRPr>
          </a:p>
        </p:txBody>
      </p:sp>
      <p:sp>
        <p:nvSpPr>
          <p:cNvPr id="70671" name="Rectangle 19"/>
          <p:cNvSpPr>
            <a:spLocks noChangeArrowheads="1"/>
          </p:cNvSpPr>
          <p:nvPr/>
        </p:nvSpPr>
        <p:spPr bwMode="auto">
          <a:xfrm>
            <a:off x="2881313" y="5721350"/>
            <a:ext cx="3495675" cy="400050"/>
          </a:xfrm>
          <a:prstGeom prst="rect">
            <a:avLst/>
          </a:prstGeom>
          <a:noFill/>
          <a:ln w="9525" algn="ctr">
            <a:noFill/>
            <a:miter lim="800000"/>
            <a:headEnd/>
            <a:tailEnd/>
          </a:ln>
        </p:spPr>
        <p:txBody>
          <a:bodyPr>
            <a:spAutoFit/>
          </a:bodyPr>
          <a:lstStyle/>
          <a:p>
            <a:pPr algn="ctr">
              <a:spcBef>
                <a:spcPct val="50000"/>
              </a:spcBef>
              <a:defRPr/>
            </a:pPr>
            <a:r>
              <a:rPr lang="zh-CN" altLang="en-US" sz="2000" b="1" dirty="0">
                <a:solidFill>
                  <a:srgbClr val="FF0000"/>
                </a:solidFill>
                <a:effectLst>
                  <a:outerShdw blurRad="38100" dist="38100" dir="2700000" algn="tl">
                    <a:srgbClr val="000000">
                      <a:alpha val="43137"/>
                    </a:srgbClr>
                  </a:outerShdw>
                </a:effectLst>
                <a:latin typeface="+mn-ea"/>
                <a:ea typeface="+mn-ea"/>
              </a:rPr>
              <a:t>初步显现改革成效</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sp>
        <p:nvSpPr>
          <p:cNvPr id="331796" name="AutoShape 20"/>
          <p:cNvSpPr>
            <a:spLocks noChangeArrowheads="1"/>
          </p:cNvSpPr>
          <p:nvPr/>
        </p:nvSpPr>
        <p:spPr bwMode="gray">
          <a:xfrm>
            <a:off x="2727325" y="1455738"/>
            <a:ext cx="3803650" cy="593725"/>
          </a:xfrm>
          <a:prstGeom prst="roundRect">
            <a:avLst>
              <a:gd name="adj" fmla="val 0"/>
            </a:avLst>
          </a:prstGeom>
          <a:solidFill>
            <a:srgbClr val="F3FBFF"/>
          </a:solidFill>
          <a:ln w="19050">
            <a:noFill/>
            <a:round/>
            <a:headEnd/>
            <a:tailEnd/>
          </a:ln>
          <a:effectLst>
            <a:outerShdw dist="107763" dir="2700000" algn="ctr" rotWithShape="0">
              <a:srgbClr val="808080">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0673" name="Rectangle 21"/>
          <p:cNvSpPr>
            <a:spLocks noChangeArrowheads="1"/>
          </p:cNvSpPr>
          <p:nvPr/>
        </p:nvSpPr>
        <p:spPr bwMode="auto">
          <a:xfrm>
            <a:off x="2881313" y="1500188"/>
            <a:ext cx="3495675" cy="400050"/>
          </a:xfrm>
          <a:prstGeom prst="rect">
            <a:avLst/>
          </a:prstGeom>
          <a:noFill/>
          <a:ln w="9525" algn="ctr">
            <a:noFill/>
            <a:miter lim="800000"/>
            <a:headEnd/>
            <a:tailEnd/>
          </a:ln>
        </p:spPr>
        <p:txBody>
          <a:bodyPr>
            <a:spAutoFit/>
          </a:bodyPr>
          <a:lstStyle/>
          <a:p>
            <a:pPr algn="ctr">
              <a:spcBef>
                <a:spcPct val="50000"/>
              </a:spcBef>
              <a:defRPr/>
            </a:pPr>
            <a:r>
              <a:rPr lang="zh-CN" altLang="en-US" sz="2000" b="1" dirty="0">
                <a:solidFill>
                  <a:srgbClr val="FF0000"/>
                </a:solidFill>
                <a:effectLst>
                  <a:outerShdw blurRad="38100" dist="38100" dir="2700000" algn="tl">
                    <a:srgbClr val="000000">
                      <a:alpha val="43137"/>
                    </a:srgbClr>
                  </a:outerShdw>
                </a:effectLst>
                <a:latin typeface="+mn-ea"/>
                <a:ea typeface="+mn-ea"/>
              </a:rPr>
              <a:t>不断完善制度体系</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cxnSp>
        <p:nvCxnSpPr>
          <p:cNvPr id="34833" name="AutoShape 22"/>
          <p:cNvCxnSpPr>
            <a:cxnSpLocks noChangeShapeType="1"/>
            <a:endCxn id="331796" idx="1"/>
          </p:cNvCxnSpPr>
          <p:nvPr/>
        </p:nvCxnSpPr>
        <p:spPr bwMode="auto">
          <a:xfrm rot="-5400000">
            <a:off x="1544637" y="1754188"/>
            <a:ext cx="1184275" cy="1181100"/>
          </a:xfrm>
          <a:prstGeom prst="bentConnector2">
            <a:avLst/>
          </a:prstGeom>
          <a:noFill/>
          <a:ln w="28575" cap="rnd">
            <a:solidFill>
              <a:srgbClr val="000000"/>
            </a:solidFill>
            <a:prstDash val="sysDot"/>
            <a:miter lim="800000"/>
            <a:headEnd/>
            <a:tailEnd/>
          </a:ln>
        </p:spPr>
      </p:cxnSp>
      <p:cxnSp>
        <p:nvCxnSpPr>
          <p:cNvPr id="34834" name="AutoShape 23"/>
          <p:cNvCxnSpPr>
            <a:cxnSpLocks noChangeShapeType="1"/>
            <a:stCxn id="70678" idx="0"/>
            <a:endCxn id="331796" idx="3"/>
          </p:cNvCxnSpPr>
          <p:nvPr/>
        </p:nvCxnSpPr>
        <p:spPr bwMode="auto">
          <a:xfrm rot="5400000" flipH="1">
            <a:off x="6596062" y="1687513"/>
            <a:ext cx="1146175" cy="1276350"/>
          </a:xfrm>
          <a:prstGeom prst="bentConnector2">
            <a:avLst/>
          </a:prstGeom>
          <a:noFill/>
          <a:ln w="28575" cap="rnd">
            <a:solidFill>
              <a:srgbClr val="000000"/>
            </a:solidFill>
            <a:prstDash val="sysDot"/>
            <a:miter lim="800000"/>
            <a:headEnd/>
            <a:tailEnd/>
          </a:ln>
        </p:spPr>
      </p:cxnSp>
      <p:sp>
        <p:nvSpPr>
          <p:cNvPr id="40980" name="Rectangle 24"/>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五、机制体制改革与制度</a:t>
            </a:r>
            <a:endParaRPr lang="en-US" altLang="zh-CN" dirty="0" smtClean="0">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五、机制体制改革与制度</a:t>
            </a:r>
            <a:endParaRPr lang="en-US" altLang="zh-CN" sz="2800" dirty="0" smtClean="0">
              <a:effectLst>
                <a:outerShdw blurRad="38100" dist="38100" dir="2700000" algn="tl">
                  <a:srgbClr val="000000">
                    <a:alpha val="43137"/>
                  </a:srgbClr>
                </a:outerShdw>
              </a:effectLst>
              <a:latin typeface="+mn-ea"/>
              <a:ea typeface="+mn-ea"/>
            </a:endParaRPr>
          </a:p>
        </p:txBody>
      </p:sp>
      <p:sp>
        <p:nvSpPr>
          <p:cNvPr id="158723" name="Oval 3"/>
          <p:cNvSpPr>
            <a:spLocks noChangeArrowheads="1"/>
          </p:cNvSpPr>
          <p:nvPr/>
        </p:nvSpPr>
        <p:spPr bwMode="gray">
          <a:xfrm>
            <a:off x="2535238" y="1577975"/>
            <a:ext cx="3956050" cy="3881438"/>
          </a:xfrm>
          <a:prstGeom prst="ellipse">
            <a:avLst/>
          </a:prstGeom>
          <a:noFill/>
          <a:ln w="12700">
            <a:solidFill>
              <a:schemeClr val="bg2"/>
            </a:solidFill>
            <a:prstDash val="sysDot"/>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58724" name="Oval 4"/>
          <p:cNvSpPr>
            <a:spLocks noChangeArrowheads="1"/>
          </p:cNvSpPr>
          <p:nvPr/>
        </p:nvSpPr>
        <p:spPr bwMode="gray">
          <a:xfrm>
            <a:off x="2752725" y="1784350"/>
            <a:ext cx="3490913" cy="3490913"/>
          </a:xfrm>
          <a:prstGeom prst="ellipse">
            <a:avLst/>
          </a:prstGeom>
          <a:noFill/>
          <a:ln w="12700">
            <a:solidFill>
              <a:schemeClr val="bg2"/>
            </a:solidFill>
            <a:prstDash val="sysDot"/>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58725" name="Oval 5"/>
          <p:cNvSpPr>
            <a:spLocks noChangeArrowheads="1"/>
          </p:cNvSpPr>
          <p:nvPr/>
        </p:nvSpPr>
        <p:spPr bwMode="gray">
          <a:xfrm>
            <a:off x="2968625" y="2111375"/>
            <a:ext cx="2973388" cy="2973388"/>
          </a:xfrm>
          <a:prstGeom prst="ellipse">
            <a:avLst/>
          </a:prstGeom>
          <a:noFill/>
          <a:ln w="12700">
            <a:solidFill>
              <a:schemeClr val="bg2"/>
            </a:solidFill>
            <a:prstDash val="sysDot"/>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58726" name="AutoShape 6"/>
          <p:cNvSpPr>
            <a:spLocks noChangeArrowheads="1"/>
          </p:cNvSpPr>
          <p:nvPr/>
        </p:nvSpPr>
        <p:spPr bwMode="gray">
          <a:xfrm rot="9044363">
            <a:off x="2513013" y="3330575"/>
            <a:ext cx="1547812" cy="1855788"/>
          </a:xfrm>
          <a:prstGeom prst="chevron">
            <a:avLst>
              <a:gd name="adj" fmla="val 28412"/>
            </a:avLst>
          </a:prstGeom>
          <a:solidFill>
            <a:srgbClr val="C09C00"/>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accent2"/>
            </a:extrusionClr>
          </a:sp3d>
        </p:spPr>
        <p:txBody>
          <a:bodyPr rot="10800000" wrap="none" anchor="ctr">
            <a:flatTx/>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58727" name="AutoShape 7"/>
          <p:cNvSpPr>
            <a:spLocks noChangeArrowheads="1"/>
          </p:cNvSpPr>
          <p:nvPr/>
        </p:nvSpPr>
        <p:spPr bwMode="gray">
          <a:xfrm rot="-5400000">
            <a:off x="3591719" y="1318419"/>
            <a:ext cx="1666875" cy="1855787"/>
          </a:xfrm>
          <a:prstGeom prst="chevron">
            <a:avLst>
              <a:gd name="adj" fmla="val 28412"/>
            </a:avLst>
          </a:prstGeom>
          <a:solidFill>
            <a:schemeClr val="accent1"/>
          </a:solidFill>
          <a:ln w="9525">
            <a:miter lim="800000"/>
            <a:headEnd/>
            <a:tailEnd/>
          </a:ln>
          <a:scene3d>
            <a:camera prst="legacyObliqueTopRight"/>
            <a:lightRig rig="legacyFlat3" dir="b"/>
          </a:scene3d>
          <a:sp3d extrusionH="163500" prstMaterial="legacyPlastic">
            <a:bevelT w="13500" h="13500" prst="angle"/>
            <a:bevelB w="13500" h="13500" prst="angle"/>
            <a:extrusionClr>
              <a:schemeClr val="accent1"/>
            </a:extrusionClr>
          </a:sp3d>
        </p:spPr>
        <p:txBody>
          <a:bodyPr vert="eaVert" wrap="none" anchor="ctr">
            <a:flatTx/>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58728" name="AutoShape 8"/>
          <p:cNvSpPr>
            <a:spLocks noChangeArrowheads="1"/>
          </p:cNvSpPr>
          <p:nvPr/>
        </p:nvSpPr>
        <p:spPr bwMode="gray">
          <a:xfrm rot="1788254">
            <a:off x="4773613" y="3357563"/>
            <a:ext cx="1614487" cy="1855787"/>
          </a:xfrm>
          <a:prstGeom prst="chevron">
            <a:avLst>
              <a:gd name="adj" fmla="val 28655"/>
            </a:avLst>
          </a:prstGeom>
          <a:solidFill>
            <a:schemeClr val="hlink"/>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hlink"/>
            </a:extrusionClr>
          </a:sp3d>
        </p:spPr>
        <p:txBody>
          <a:bodyPr wrap="none" anchor="ctr">
            <a:flatTx/>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58730" name="Rectangle 10"/>
          <p:cNvSpPr>
            <a:spLocks noChangeArrowheads="1"/>
          </p:cNvSpPr>
          <p:nvPr/>
        </p:nvSpPr>
        <p:spPr bwMode="gray">
          <a:xfrm>
            <a:off x="3497263" y="1757363"/>
            <a:ext cx="1855787" cy="701675"/>
          </a:xfrm>
          <a:prstGeom prst="rect">
            <a:avLst/>
          </a:prstGeom>
          <a:noFill/>
          <a:ln w="9525" algn="ctr">
            <a:noFill/>
            <a:miter lim="800000"/>
            <a:headEnd/>
            <a:tailEnd/>
          </a:ln>
        </p:spPr>
        <p:txBody>
          <a:bodyPr>
            <a:spAutoFit/>
          </a:bodyPr>
          <a:lstStyle/>
          <a:p>
            <a:pPr algn="ctr" eaLnBrk="0" hangingPunct="0">
              <a:defRPr/>
            </a:pPr>
            <a:r>
              <a:rPr lang="zh-CN" altLang="en-US" sz="2000" b="1" dirty="0">
                <a:solidFill>
                  <a:schemeClr val="bg1"/>
                </a:solidFill>
                <a:effectLst>
                  <a:outerShdw blurRad="38100" dist="38100" dir="2700000" algn="tl">
                    <a:srgbClr val="000000">
                      <a:alpha val="43137"/>
                    </a:srgbClr>
                  </a:outerShdw>
                </a:effectLst>
                <a:latin typeface="+mn-ea"/>
                <a:ea typeface="+mn-ea"/>
              </a:rPr>
              <a:t>管理</a:t>
            </a:r>
            <a:endParaRPr lang="en-US" altLang="zh-CN" sz="2000" b="1" dirty="0">
              <a:solidFill>
                <a:schemeClr val="bg1"/>
              </a:solidFill>
              <a:effectLst>
                <a:outerShdw blurRad="38100" dist="38100" dir="2700000" algn="tl">
                  <a:srgbClr val="000000">
                    <a:alpha val="43137"/>
                  </a:srgbClr>
                </a:outerShdw>
              </a:effectLst>
              <a:latin typeface="+mn-ea"/>
              <a:ea typeface="+mn-ea"/>
            </a:endParaRPr>
          </a:p>
          <a:p>
            <a:pPr algn="ctr" eaLnBrk="0" hangingPunct="0">
              <a:defRPr/>
            </a:pPr>
            <a:r>
              <a:rPr lang="zh-CN" altLang="en-US" sz="2000" b="1" dirty="0">
                <a:solidFill>
                  <a:schemeClr val="bg1"/>
                </a:solidFill>
                <a:effectLst>
                  <a:outerShdw blurRad="38100" dist="38100" dir="2700000" algn="tl">
                    <a:srgbClr val="000000">
                      <a:alpha val="43137"/>
                    </a:srgbClr>
                  </a:outerShdw>
                </a:effectLst>
                <a:latin typeface="+mn-ea"/>
                <a:ea typeface="+mn-ea"/>
              </a:rPr>
              <a:t>委员会</a:t>
            </a:r>
            <a:endParaRPr lang="en-US" altLang="zh-CN" sz="2000" b="1" dirty="0">
              <a:solidFill>
                <a:schemeClr val="bg1"/>
              </a:solidFill>
              <a:effectLst>
                <a:outerShdw blurRad="38100" dist="38100" dir="2700000" algn="tl">
                  <a:srgbClr val="000000">
                    <a:alpha val="43137"/>
                  </a:srgbClr>
                </a:outerShdw>
              </a:effectLst>
              <a:latin typeface="+mn-ea"/>
              <a:ea typeface="+mn-ea"/>
            </a:endParaRPr>
          </a:p>
        </p:txBody>
      </p:sp>
      <p:sp>
        <p:nvSpPr>
          <p:cNvPr id="158731" name="Rectangle 11"/>
          <p:cNvSpPr>
            <a:spLocks noChangeArrowheads="1"/>
          </p:cNvSpPr>
          <p:nvPr/>
        </p:nvSpPr>
        <p:spPr bwMode="gray">
          <a:xfrm>
            <a:off x="2535238" y="3857625"/>
            <a:ext cx="1160462" cy="708025"/>
          </a:xfrm>
          <a:prstGeom prst="rect">
            <a:avLst/>
          </a:prstGeom>
          <a:noFill/>
          <a:ln w="9525" algn="ctr">
            <a:noFill/>
            <a:miter lim="800000"/>
            <a:headEnd/>
            <a:tailEnd/>
          </a:ln>
        </p:spPr>
        <p:txBody>
          <a:bodyPr>
            <a:spAutoFit/>
          </a:bodyPr>
          <a:lstStyle/>
          <a:p>
            <a:pPr algn="ctr" eaLnBrk="0" hangingPunct="0">
              <a:defRPr/>
            </a:pPr>
            <a:r>
              <a:rPr lang="zh-CN" altLang="en-US" sz="2000" b="1" dirty="0">
                <a:solidFill>
                  <a:schemeClr val="bg1"/>
                </a:solidFill>
                <a:effectLst>
                  <a:outerShdw blurRad="38100" dist="38100" dir="2700000" algn="tl">
                    <a:srgbClr val="000000">
                      <a:alpha val="43137"/>
                    </a:srgbClr>
                  </a:outerShdw>
                </a:effectLst>
                <a:latin typeface="+mn-ea"/>
                <a:ea typeface="+mn-ea"/>
              </a:rPr>
              <a:t>学术</a:t>
            </a:r>
            <a:endParaRPr lang="en-US" altLang="zh-CN" sz="2000" b="1" dirty="0">
              <a:solidFill>
                <a:schemeClr val="bg1"/>
              </a:solidFill>
              <a:effectLst>
                <a:outerShdw blurRad="38100" dist="38100" dir="2700000" algn="tl">
                  <a:srgbClr val="000000">
                    <a:alpha val="43137"/>
                  </a:srgbClr>
                </a:outerShdw>
              </a:effectLst>
              <a:latin typeface="+mn-ea"/>
              <a:ea typeface="+mn-ea"/>
            </a:endParaRPr>
          </a:p>
          <a:p>
            <a:pPr algn="ctr" eaLnBrk="0" hangingPunct="0">
              <a:defRPr/>
            </a:pPr>
            <a:r>
              <a:rPr lang="zh-CN" altLang="en-US" sz="2000" b="1" dirty="0">
                <a:solidFill>
                  <a:schemeClr val="bg1"/>
                </a:solidFill>
                <a:effectLst>
                  <a:outerShdw blurRad="38100" dist="38100" dir="2700000" algn="tl">
                    <a:srgbClr val="000000">
                      <a:alpha val="43137"/>
                    </a:srgbClr>
                  </a:outerShdw>
                </a:effectLst>
                <a:latin typeface="+mn-ea"/>
                <a:ea typeface="+mn-ea"/>
              </a:rPr>
              <a:t>委员会</a:t>
            </a:r>
            <a:endParaRPr lang="en-US" altLang="zh-CN" sz="2000" b="1" dirty="0">
              <a:solidFill>
                <a:schemeClr val="bg1"/>
              </a:solidFill>
              <a:effectLst>
                <a:outerShdw blurRad="38100" dist="38100" dir="2700000" algn="tl">
                  <a:srgbClr val="000000">
                    <a:alpha val="43137"/>
                  </a:srgbClr>
                </a:outerShdw>
              </a:effectLst>
              <a:latin typeface="+mn-ea"/>
              <a:ea typeface="+mn-ea"/>
            </a:endParaRPr>
          </a:p>
        </p:txBody>
      </p:sp>
      <p:sp>
        <p:nvSpPr>
          <p:cNvPr id="158732" name="Rectangle 12"/>
          <p:cNvSpPr>
            <a:spLocks noChangeArrowheads="1"/>
          </p:cNvSpPr>
          <p:nvPr/>
        </p:nvSpPr>
        <p:spPr bwMode="gray">
          <a:xfrm>
            <a:off x="5200650" y="3857625"/>
            <a:ext cx="1160463" cy="701675"/>
          </a:xfrm>
          <a:prstGeom prst="rect">
            <a:avLst/>
          </a:prstGeom>
          <a:noFill/>
          <a:ln w="9525" algn="ctr">
            <a:noFill/>
            <a:miter lim="800000"/>
            <a:headEnd/>
            <a:tailEnd/>
          </a:ln>
        </p:spPr>
        <p:txBody>
          <a:bodyPr>
            <a:spAutoFit/>
          </a:bodyPr>
          <a:lstStyle/>
          <a:p>
            <a:pPr algn="ctr" eaLnBrk="0" hangingPunct="0">
              <a:defRPr/>
            </a:pPr>
            <a:r>
              <a:rPr lang="zh-CN" altLang="en-US" sz="2000" b="1" dirty="0">
                <a:solidFill>
                  <a:schemeClr val="bg1"/>
                </a:solidFill>
                <a:effectLst>
                  <a:outerShdw blurRad="38100" dist="38100" dir="2700000" algn="tl">
                    <a:srgbClr val="000000">
                      <a:alpha val="43137"/>
                    </a:srgbClr>
                  </a:outerShdw>
                </a:effectLst>
                <a:latin typeface="+mn-ea"/>
                <a:ea typeface="+mn-ea"/>
              </a:rPr>
              <a:t>主任</a:t>
            </a:r>
            <a:endParaRPr lang="en-US" altLang="zh-CN" sz="2000" b="1" dirty="0">
              <a:solidFill>
                <a:schemeClr val="bg1"/>
              </a:solidFill>
              <a:effectLst>
                <a:outerShdw blurRad="38100" dist="38100" dir="2700000" algn="tl">
                  <a:srgbClr val="000000">
                    <a:alpha val="43137"/>
                  </a:srgbClr>
                </a:outerShdw>
              </a:effectLst>
              <a:latin typeface="+mn-ea"/>
              <a:ea typeface="+mn-ea"/>
            </a:endParaRPr>
          </a:p>
          <a:p>
            <a:pPr algn="ctr" eaLnBrk="0" hangingPunct="0">
              <a:defRPr/>
            </a:pPr>
            <a:r>
              <a:rPr lang="zh-CN" altLang="en-US" sz="2000" b="1" dirty="0">
                <a:solidFill>
                  <a:schemeClr val="bg1"/>
                </a:solidFill>
                <a:effectLst>
                  <a:outerShdw blurRad="38100" dist="38100" dir="2700000" algn="tl">
                    <a:srgbClr val="000000">
                      <a:alpha val="43137"/>
                    </a:srgbClr>
                  </a:outerShdw>
                </a:effectLst>
                <a:latin typeface="+mn-ea"/>
                <a:ea typeface="+mn-ea"/>
              </a:rPr>
              <a:t>委员会</a:t>
            </a:r>
            <a:endParaRPr lang="en-US" altLang="zh-CN" sz="2000" b="1" dirty="0">
              <a:solidFill>
                <a:schemeClr val="bg1"/>
              </a:solidFill>
              <a:effectLst>
                <a:outerShdw blurRad="38100" dist="38100" dir="2700000" algn="tl">
                  <a:srgbClr val="000000">
                    <a:alpha val="43137"/>
                  </a:srgbClr>
                </a:outerShdw>
              </a:effectLst>
              <a:latin typeface="+mn-ea"/>
              <a:ea typeface="+mn-ea"/>
            </a:endParaRPr>
          </a:p>
        </p:txBody>
      </p:sp>
      <p:sp>
        <p:nvSpPr>
          <p:cNvPr id="158733" name="Text Box 13"/>
          <p:cNvSpPr txBox="1">
            <a:spLocks noChangeArrowheads="1"/>
          </p:cNvSpPr>
          <p:nvPr/>
        </p:nvSpPr>
        <p:spPr bwMode="black">
          <a:xfrm>
            <a:off x="5581650" y="1495425"/>
            <a:ext cx="3205163" cy="1230313"/>
          </a:xfrm>
          <a:prstGeom prst="rect">
            <a:avLst/>
          </a:prstGeom>
          <a:noFill/>
          <a:ln w="9525">
            <a:noFill/>
            <a:miter lim="800000"/>
            <a:headEnd/>
            <a:tailEnd/>
          </a:ln>
        </p:spPr>
        <p:txBody>
          <a:bodyPr>
            <a:spAutoFit/>
          </a:bodyPr>
          <a:lstStyle/>
          <a:p>
            <a:pPr marL="120650" indent="-120650" eaLnBrk="0" hangingPunct="0">
              <a:buFont typeface="Wingdings" pitchFamily="2" charset="2"/>
              <a:buNone/>
              <a:defRPr/>
            </a:pPr>
            <a:endParaRPr lang="en-US" altLang="zh-CN" sz="1000" b="1" dirty="0">
              <a:solidFill>
                <a:schemeClr val="accent1"/>
              </a:solidFill>
              <a:effectLst>
                <a:outerShdw blurRad="38100" dist="38100" dir="2700000" algn="tl">
                  <a:srgbClr val="000000">
                    <a:alpha val="43137"/>
                  </a:srgbClr>
                </a:outerShdw>
              </a:effectLst>
              <a:latin typeface="+mn-ea"/>
              <a:ea typeface="+mn-ea"/>
            </a:endParaRPr>
          </a:p>
          <a:p>
            <a:pPr marL="120650" indent="-120650">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主任</a:t>
            </a:r>
            <a:r>
              <a:rPr lang="zh-CN" altLang="en-US" sz="1600" b="1" dirty="0">
                <a:solidFill>
                  <a:schemeClr val="accent1">
                    <a:lumMod val="50000"/>
                  </a:schemeClr>
                </a:solidFill>
                <a:effectLst>
                  <a:outerShdw blurRad="38100" dist="38100" dir="2700000" algn="tl">
                    <a:srgbClr val="000000">
                      <a:alpha val="43137"/>
                    </a:srgbClr>
                  </a:outerShdw>
                </a:effectLst>
                <a:latin typeface="+mn-ea"/>
                <a:ea typeface="+mn-ea"/>
              </a:rPr>
              <a:t>：</a:t>
            </a:r>
            <a:r>
              <a:rPr lang="zh-CN" altLang="en-US" sz="1600" b="1" dirty="0">
                <a:solidFill>
                  <a:srgbClr val="1C1C1C"/>
                </a:solidFill>
                <a:effectLst>
                  <a:outerShdw blurRad="38100" dist="38100" dir="2700000" algn="tl">
                    <a:srgbClr val="000000">
                      <a:alpha val="43137"/>
                    </a:srgbClr>
                  </a:outerShdw>
                </a:effectLst>
                <a:latin typeface="+mn-ea"/>
                <a:ea typeface="+mn-ea"/>
              </a:rPr>
              <a:t>山红红</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marL="120650" indent="-120650">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副主任</a:t>
            </a:r>
            <a:r>
              <a:rPr lang="zh-CN" altLang="en-US" sz="1600" b="1" dirty="0">
                <a:solidFill>
                  <a:schemeClr val="accent1">
                    <a:lumMod val="50000"/>
                  </a:schemeClr>
                </a:solidFill>
                <a:effectLst>
                  <a:outerShdw blurRad="38100" dist="38100" dir="2700000" algn="tl">
                    <a:srgbClr val="000000">
                      <a:alpha val="43137"/>
                    </a:srgbClr>
                  </a:outerShdw>
                </a:effectLst>
                <a:latin typeface="+mn-ea"/>
                <a:ea typeface="+mn-ea"/>
              </a:rPr>
              <a:t>：</a:t>
            </a:r>
            <a:r>
              <a:rPr lang="zh-CN" altLang="en-US" sz="1600" b="1" dirty="0">
                <a:solidFill>
                  <a:srgbClr val="1C1C1C"/>
                </a:solidFill>
                <a:effectLst>
                  <a:outerShdw blurRad="38100" dist="38100" dir="2700000" algn="tl">
                    <a:srgbClr val="000000">
                      <a:alpha val="43137"/>
                    </a:srgbClr>
                  </a:outerShdw>
                </a:effectLst>
                <a:latin typeface="+mn-ea"/>
                <a:ea typeface="+mn-ea"/>
              </a:rPr>
              <a:t>杨朝合</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marL="120650" indent="-120650">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委 员</a:t>
            </a:r>
            <a:r>
              <a:rPr lang="zh-CN" altLang="en-US" sz="1600" b="1" dirty="0">
                <a:solidFill>
                  <a:schemeClr val="accent1">
                    <a:lumMod val="50000"/>
                  </a:schemeClr>
                </a:solidFill>
                <a:effectLst>
                  <a:outerShdw blurRad="38100" dist="38100" dir="2700000" algn="tl">
                    <a:srgbClr val="000000">
                      <a:alpha val="43137"/>
                    </a:srgbClr>
                  </a:outerShdw>
                </a:effectLst>
                <a:latin typeface="+mn-ea"/>
                <a:ea typeface="+mn-ea"/>
              </a:rPr>
              <a:t>：</a:t>
            </a:r>
            <a:r>
              <a:rPr lang="zh-CN" altLang="en-US" sz="1600" b="1" dirty="0">
                <a:solidFill>
                  <a:srgbClr val="1C1C1C"/>
                </a:solidFill>
                <a:effectLst>
                  <a:outerShdw blurRad="38100" dist="38100" dir="2700000" algn="tl">
                    <a:srgbClr val="000000">
                      <a:alpha val="43137"/>
                    </a:srgbClr>
                  </a:outerShdw>
                </a:effectLst>
                <a:latin typeface="+mn-ea"/>
                <a:ea typeface="+mn-ea"/>
              </a:rPr>
              <a:t>赵朝成、王振波、黄方、刘欣梅、冯宝鹏、刘晨光</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158734" name="Text Box 14"/>
          <p:cNvSpPr txBox="1">
            <a:spLocks noChangeArrowheads="1"/>
          </p:cNvSpPr>
          <p:nvPr/>
        </p:nvSpPr>
        <p:spPr bwMode="black">
          <a:xfrm>
            <a:off x="0" y="3360738"/>
            <a:ext cx="2752725" cy="1724025"/>
          </a:xfrm>
          <a:prstGeom prst="rect">
            <a:avLst/>
          </a:prstGeom>
          <a:noFill/>
          <a:ln w="9525">
            <a:noFill/>
            <a:miter lim="800000"/>
            <a:headEnd/>
            <a:tailEnd/>
          </a:ln>
        </p:spPr>
        <p:txBody>
          <a:bodyPr>
            <a:spAutoFit/>
          </a:bodyPr>
          <a:lstStyle/>
          <a:p>
            <a:pPr marL="120650" indent="-120650" eaLnBrk="0" hangingPunct="0">
              <a:buFont typeface="Wingdings" pitchFamily="2" charset="2"/>
              <a:buNone/>
              <a:defRPr/>
            </a:pPr>
            <a:endParaRPr lang="en-US" altLang="zh-CN" sz="1000" b="1" dirty="0">
              <a:solidFill>
                <a:schemeClr val="accent2"/>
              </a:solidFill>
              <a:effectLst>
                <a:outerShdw blurRad="38100" dist="38100" dir="2700000" algn="tl">
                  <a:srgbClr val="000000">
                    <a:alpha val="43137"/>
                  </a:srgbClr>
                </a:outerShdw>
              </a:effectLst>
              <a:latin typeface="+mn-ea"/>
              <a:ea typeface="+mn-ea"/>
            </a:endParaRPr>
          </a:p>
          <a:p>
            <a:pPr marL="120650" indent="-120650">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主任</a:t>
            </a:r>
            <a:r>
              <a:rPr lang="zh-CN" altLang="en-US" sz="1600" b="1" dirty="0">
                <a:solidFill>
                  <a:schemeClr val="accent6">
                    <a:lumMod val="50000"/>
                  </a:schemeClr>
                </a:solidFill>
                <a:effectLst>
                  <a:outerShdw blurRad="38100" dist="38100" dir="2700000" algn="tl">
                    <a:srgbClr val="000000">
                      <a:alpha val="43137"/>
                    </a:srgbClr>
                  </a:outerShdw>
                </a:effectLst>
                <a:latin typeface="+mn-ea"/>
                <a:ea typeface="+mn-ea"/>
              </a:rPr>
              <a:t>：  </a:t>
            </a:r>
            <a:r>
              <a:rPr lang="zh-CN" altLang="en-US" sz="1600" b="1" dirty="0">
                <a:solidFill>
                  <a:srgbClr val="1C1C1C"/>
                </a:solidFill>
                <a:effectLst>
                  <a:outerShdw blurRad="38100" dist="38100" dir="2700000" algn="tl">
                    <a:srgbClr val="000000">
                      <a:alpha val="43137"/>
                    </a:srgbClr>
                  </a:outerShdw>
                </a:effectLst>
                <a:latin typeface="+mn-ea"/>
                <a:ea typeface="+mn-ea"/>
              </a:rPr>
              <a:t>谢克昌（院士）</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marL="120650" indent="-120650">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副主任</a:t>
            </a:r>
            <a:r>
              <a:rPr lang="zh-CN" altLang="en-US" sz="1600" b="1" dirty="0">
                <a:solidFill>
                  <a:schemeClr val="accent2">
                    <a:lumMod val="50000"/>
                  </a:schemeClr>
                </a:solidFill>
                <a:effectLst>
                  <a:outerShdw blurRad="38100" dist="38100" dir="2700000" algn="tl">
                    <a:srgbClr val="000000">
                      <a:alpha val="43137"/>
                    </a:srgbClr>
                  </a:outerShdw>
                </a:effectLst>
                <a:latin typeface="+mn-ea"/>
                <a:ea typeface="+mn-ea"/>
              </a:rPr>
              <a:t>：</a:t>
            </a:r>
            <a:r>
              <a:rPr lang="zh-CN" altLang="en-US" sz="1600" b="1" dirty="0">
                <a:solidFill>
                  <a:srgbClr val="1C1C1C"/>
                </a:solidFill>
                <a:effectLst>
                  <a:outerShdw blurRad="38100" dist="38100" dir="2700000" algn="tl">
                    <a:srgbClr val="000000">
                      <a:alpha val="43137"/>
                    </a:srgbClr>
                  </a:outerShdw>
                </a:effectLst>
                <a:latin typeface="+mn-ea"/>
                <a:ea typeface="+mn-ea"/>
              </a:rPr>
              <a:t>曹湘洪（院士）、李静海（院士）</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marL="120650" indent="-120650">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委员</a:t>
            </a:r>
            <a:r>
              <a:rPr lang="zh-CN" altLang="en-US" sz="1600" b="1" dirty="0">
                <a:solidFill>
                  <a:schemeClr val="accent2">
                    <a:lumMod val="50000"/>
                  </a:schemeClr>
                </a:solidFill>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蔺爱国</a:t>
            </a:r>
            <a:r>
              <a:rPr lang="zh-CN" altLang="en-US"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何盛宝</a:t>
            </a:r>
            <a:r>
              <a:rPr lang="zh-CN" altLang="en-US" sz="1600" b="1" dirty="0">
                <a:effectLst>
                  <a:outerShdw blurRad="38100" dist="38100" dir="2700000" algn="tl">
                    <a:srgbClr val="000000">
                      <a:alpha val="43137"/>
                    </a:srgbClr>
                  </a:outerShdw>
                </a:effectLst>
                <a:latin typeface="+mn-ea"/>
                <a:ea typeface="+mn-ea"/>
              </a:rPr>
              <a:t>、</a:t>
            </a:r>
            <a:r>
              <a:rPr lang="en-US" altLang="zh-CN" sz="1600" b="1" dirty="0">
                <a:effectLst>
                  <a:outerShdw blurRad="38100" dist="38100" dir="2700000" algn="tl">
                    <a:srgbClr val="000000">
                      <a:alpha val="43137"/>
                    </a:srgbClr>
                  </a:outerShdw>
                </a:effectLst>
                <a:latin typeface="+mn-ea"/>
                <a:ea typeface="+mn-ea"/>
              </a:rPr>
              <a:t>  </a:t>
            </a:r>
            <a:r>
              <a:rPr lang="zh-CN" altLang="zh-CN" sz="1600" b="1" dirty="0">
                <a:effectLst>
                  <a:outerShdw blurRad="38100" dist="38100" dir="2700000" algn="tl">
                    <a:srgbClr val="000000">
                      <a:alpha val="43137"/>
                    </a:srgbClr>
                  </a:outerShdw>
                </a:effectLst>
                <a:latin typeface="+mn-ea"/>
                <a:ea typeface="+mn-ea"/>
              </a:rPr>
              <a:t>魏</a:t>
            </a:r>
            <a:r>
              <a:rPr lang="en-US" altLang="zh-CN" sz="1600" b="1" dirty="0">
                <a:effectLst>
                  <a:outerShdw blurRad="38100" dist="38100" dir="2700000" algn="tl">
                    <a:srgbClr val="000000">
                      <a:alpha val="43137"/>
                    </a:srgbClr>
                  </a:outerShdw>
                </a:effectLst>
                <a:latin typeface="+mn-ea"/>
                <a:ea typeface="+mn-ea"/>
              </a:rPr>
              <a:t>   </a:t>
            </a:r>
            <a:r>
              <a:rPr lang="zh-CN" altLang="zh-CN" sz="1600" b="1" dirty="0">
                <a:effectLst>
                  <a:outerShdw blurRad="38100" dist="38100" dir="2700000" algn="tl">
                    <a:srgbClr val="000000">
                      <a:alpha val="43137"/>
                    </a:srgbClr>
                  </a:outerShdw>
                </a:effectLst>
                <a:latin typeface="+mn-ea"/>
                <a:ea typeface="+mn-ea"/>
              </a:rPr>
              <a:t>飞</a:t>
            </a:r>
            <a:r>
              <a:rPr lang="zh-CN" altLang="en-US"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徐春明</a:t>
            </a:r>
            <a:r>
              <a:rPr lang="zh-CN" altLang="en-US"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山红红、张海峰、杨朝合、阎子峰</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158735" name="Text Box 15"/>
          <p:cNvSpPr txBox="1">
            <a:spLocks noChangeArrowheads="1"/>
          </p:cNvSpPr>
          <p:nvPr/>
        </p:nvSpPr>
        <p:spPr bwMode="black">
          <a:xfrm>
            <a:off x="6491288" y="3243263"/>
            <a:ext cx="2571750" cy="2032000"/>
          </a:xfrm>
          <a:prstGeom prst="rect">
            <a:avLst/>
          </a:prstGeom>
          <a:noFill/>
          <a:ln w="9525">
            <a:noFill/>
            <a:miter lim="800000"/>
            <a:headEnd/>
            <a:tailEnd/>
          </a:ln>
        </p:spPr>
        <p:txBody>
          <a:bodyPr>
            <a:spAutoFit/>
          </a:bodyPr>
          <a:lstStyle/>
          <a:p>
            <a:pPr marL="120650" indent="-120650" eaLnBrk="0" hangingPunct="0">
              <a:buClr>
                <a:srgbClr val="C00000"/>
              </a:buClr>
              <a:buFont typeface="Wingdings" pitchFamily="2" charset="2"/>
              <a:buNone/>
              <a:defRPr/>
            </a:pPr>
            <a:endParaRPr lang="en-US" altLang="zh-CN" sz="1600" b="1" dirty="0">
              <a:solidFill>
                <a:schemeClr val="hlink"/>
              </a:solidFill>
              <a:effectLst>
                <a:outerShdw blurRad="38100" dist="38100" dir="2700000" algn="tl">
                  <a:srgbClr val="000000">
                    <a:alpha val="43137"/>
                  </a:srgbClr>
                </a:outerShdw>
              </a:effectLst>
              <a:latin typeface="+mn-ea"/>
              <a:ea typeface="+mn-ea"/>
            </a:endParaRPr>
          </a:p>
          <a:p>
            <a:pPr marL="120650" indent="-120650">
              <a:buClr>
                <a:srgbClr val="C00000"/>
              </a:buClr>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主任：</a:t>
            </a:r>
            <a:r>
              <a:rPr lang="zh-CN" altLang="en-US" sz="1600" b="1" dirty="0">
                <a:solidFill>
                  <a:srgbClr val="1C1C1C"/>
                </a:solidFill>
                <a:effectLst>
                  <a:outerShdw blurRad="38100" dist="38100" dir="2700000" algn="tl">
                    <a:srgbClr val="000000">
                      <a:alpha val="43137"/>
                    </a:srgbClr>
                  </a:outerShdw>
                </a:effectLst>
                <a:latin typeface="+mn-ea"/>
                <a:ea typeface="+mn-ea"/>
              </a:rPr>
              <a:t>刘晨光</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marL="120650" indent="-120650">
              <a:buClr>
                <a:srgbClr val="C00000"/>
              </a:buClr>
              <a:buFontTx/>
              <a:buChar char="•"/>
              <a:defRPr/>
            </a:pPr>
            <a:r>
              <a:rPr lang="zh-CN" altLang="en-US" sz="1600" b="1" dirty="0">
                <a:solidFill>
                  <a:srgbClr val="FF0000"/>
                </a:solidFill>
                <a:effectLst>
                  <a:outerShdw blurRad="38100" dist="38100" dir="2700000" algn="tl">
                    <a:srgbClr val="000000">
                      <a:alpha val="43137"/>
                    </a:srgbClr>
                  </a:outerShdw>
                </a:effectLst>
                <a:latin typeface="+mn-ea"/>
                <a:ea typeface="+mn-ea"/>
              </a:rPr>
              <a:t>委员</a:t>
            </a:r>
            <a:r>
              <a:rPr lang="zh-CN" altLang="en-US" sz="1600" b="1" dirty="0">
                <a:solidFill>
                  <a:srgbClr val="C00000"/>
                </a:solidFill>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山红红、杨朝合、阎子峰、赵朝成、柳云骐、赵东风、金有海、张玉贞</a:t>
            </a:r>
            <a:r>
              <a:rPr lang="zh-CN" altLang="en-US"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王宗贤、夏道宏、薛庆忠、谢崇亮、吕建仁</a:t>
            </a:r>
          </a:p>
          <a:p>
            <a:pPr marL="120650" indent="-120650">
              <a:buFontTx/>
              <a:buChar char="•"/>
              <a:defRPr/>
            </a:pPr>
            <a:endParaRPr lang="en-US" altLang="zh-CN" sz="1400" b="1" dirty="0">
              <a:solidFill>
                <a:srgbClr val="1C1C1C"/>
              </a:solidFill>
              <a:effectLst>
                <a:outerShdw blurRad="38100" dist="38100" dir="2700000" algn="tl">
                  <a:srgbClr val="000000">
                    <a:alpha val="43137"/>
                  </a:srgbClr>
                </a:outerShdw>
              </a:effectLst>
              <a:latin typeface="+mn-ea"/>
              <a:ea typeface="+mn-ea"/>
            </a:endParaRPr>
          </a:p>
        </p:txBody>
      </p:sp>
      <p:sp>
        <p:nvSpPr>
          <p:cNvPr id="18" name="TextBox 17"/>
          <p:cNvSpPr txBox="1"/>
          <p:nvPr/>
        </p:nvSpPr>
        <p:spPr>
          <a:xfrm>
            <a:off x="3694113" y="3089275"/>
            <a:ext cx="1506537" cy="1016000"/>
          </a:xfrm>
          <a:prstGeom prst="rect">
            <a:avLst/>
          </a:prstGeom>
          <a:noFill/>
        </p:spPr>
        <p:txBody>
          <a:bodyPr>
            <a:spAutoFit/>
          </a:bodyPr>
          <a:lstStyle/>
          <a:p>
            <a:pPr>
              <a:defRPr/>
            </a:pPr>
            <a:r>
              <a:rPr lang="zh-CN" altLang="en-US" sz="20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劣质重油高效利用协同创新中心</a:t>
            </a:r>
            <a:endParaRPr lang="zh-CN" altLang="en-US" sz="2000" b="1" dirty="0">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六、经费筹措</a:t>
            </a:r>
            <a:endParaRPr lang="en-US" altLang="zh-CN" dirty="0" smtClean="0">
              <a:effectLst>
                <a:outerShdw blurRad="38100" dist="38100" dir="2700000" algn="tl">
                  <a:srgbClr val="000000">
                    <a:alpha val="43137"/>
                  </a:srgbClr>
                </a:outerShdw>
              </a:effectLst>
              <a:latin typeface="+mn-ea"/>
              <a:ea typeface="+mn-ea"/>
            </a:endParaRPr>
          </a:p>
        </p:txBody>
      </p:sp>
      <p:sp>
        <p:nvSpPr>
          <p:cNvPr id="60419" name="TextBox 4"/>
          <p:cNvSpPr txBox="1">
            <a:spLocks noChangeArrowheads="1"/>
          </p:cNvSpPr>
          <p:nvPr/>
        </p:nvSpPr>
        <p:spPr bwMode="auto">
          <a:xfrm>
            <a:off x="2051050" y="1068388"/>
            <a:ext cx="5184775" cy="396875"/>
          </a:xfrm>
          <a:prstGeom prst="rect">
            <a:avLst/>
          </a:prstGeom>
          <a:noFill/>
          <a:ln w="9525">
            <a:noFill/>
            <a:miter lim="800000"/>
            <a:headEnd/>
            <a:tailEnd/>
          </a:ln>
        </p:spPr>
        <p:txBody>
          <a:bodyPr>
            <a:spAutoFit/>
          </a:bodyPr>
          <a:lstStyle/>
          <a:p>
            <a:pPr algn="ctr">
              <a:defRPr/>
            </a:pPr>
            <a:r>
              <a:rPr lang="zh-CN" altLang="en-US" sz="2000" b="1">
                <a:solidFill>
                  <a:srgbClr val="FF0000"/>
                </a:solidFill>
                <a:effectLst>
                  <a:outerShdw blurRad="38100" dist="38100" dir="2700000" algn="tl">
                    <a:srgbClr val="000000">
                      <a:alpha val="43137"/>
                    </a:srgbClr>
                  </a:outerShdw>
                </a:effectLst>
                <a:latin typeface="+mn-ea"/>
                <a:ea typeface="+mn-ea"/>
              </a:rPr>
              <a:t>中心培育组建阶段经费筹措汇总</a:t>
            </a:r>
          </a:p>
        </p:txBody>
      </p:sp>
      <p:graphicFrame>
        <p:nvGraphicFramePr>
          <p:cNvPr id="37012" name="Group 148"/>
          <p:cNvGraphicFramePr>
            <a:graphicFrameLocks noGrp="1"/>
          </p:cNvGraphicFramePr>
          <p:nvPr/>
        </p:nvGraphicFramePr>
        <p:xfrm>
          <a:off x="179388" y="1465263"/>
          <a:ext cx="8713787" cy="4660906"/>
        </p:xfrm>
        <a:graphic>
          <a:graphicData uri="http://schemas.openxmlformats.org/drawingml/2006/table">
            <a:tbl>
              <a:tblPr/>
              <a:tblGrid>
                <a:gridCol w="431800"/>
                <a:gridCol w="2705100"/>
                <a:gridCol w="762000"/>
                <a:gridCol w="762000"/>
                <a:gridCol w="874712"/>
                <a:gridCol w="887413"/>
                <a:gridCol w="2290762"/>
              </a:tblGrid>
              <a:tr h="6683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rPr>
                        <a:t>序号</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rPr>
                        <a:t>经费来源</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rPr>
                        <a:t>来源类型</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rPr>
                        <a:t>支持年限</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rPr>
                        <a:t>计划总金额（万元）</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rPr>
                        <a:t>已到账金额（万元）</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rPr>
                        <a:t>使用范围</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国家重点实验室专项经费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国家专项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每年</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500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430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实验室开放运行、自主研究经费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国家重点实验室科研仪器设备专项经费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国家专项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2011-2013</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600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科研仪器设备购买、维修改造、研制及配套设施维修改造</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3</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优势学科创新平台运行费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985</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2011-2012</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480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480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学科建设、人才引进</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4</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“211</a:t>
                      </a:r>
                      <a:r>
                        <a:rPr kumimoji="0" lang="en-US"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工程”三期</a:t>
                      </a:r>
                      <a:endPar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211</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2011-2012</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240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240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学科建设</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6</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山东省重点实验室运行费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地方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每年</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100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运行</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7</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中国石油条件平台二期经费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企业</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2011-2015</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800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800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实验室科研仪器设备平台建设</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8</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中国石油重点实验室运行费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企业</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2011-2013</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60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60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实验室运行支持</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9</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国家安监总局基础实验室平台建设费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部门</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2011</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300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300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平台设备建设</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10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与企业联合研究机构运行费</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企业</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2011</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120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平台设备建设</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11</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青岛市石油化工基础实验平台建设</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部门</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2013-2015</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6000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outerShdw blurRad="38100" dist="38100" dir="2700000" algn="tl">
                              <a:srgbClr val="C0C0C0"/>
                            </a:outerShdw>
                          </a:effectLst>
                          <a:latin typeface="Arial" charset="0"/>
                          <a:ea typeface="宋体" charset="-122"/>
                          <a:cs typeface="Times New Roman" pitchFamily="18" charset="0"/>
                        </a:rPr>
                        <a:t>0</a:t>
                      </a:r>
                      <a:endParaRPr kumimoji="0" lang="zh-CN" altLang="zh-CN"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outerShdw blurRad="38100" dist="38100" dir="2700000" algn="tl">
                              <a:srgbClr val="C0C0C0"/>
                            </a:outerShdw>
                          </a:effectLst>
                          <a:latin typeface="黑体" pitchFamily="2" charset="-122"/>
                          <a:ea typeface="黑体" pitchFamily="2" charset="-122"/>
                          <a:cs typeface="Times New Roman" pitchFamily="18" charset="0"/>
                        </a:rPr>
                        <a:t>平台设备建设</a:t>
                      </a: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178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rPr>
                        <a:t>合计</a:t>
                      </a:r>
                      <a:endParaRPr kumimoji="0" lang="zh-CN" altLang="zh-CN"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rPr>
                        <a:t>1</a:t>
                      </a:r>
                      <a:r>
                        <a:rPr kumimoji="0" lang="en-US" altLang="zh-CN"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rPr>
                        <a:t>0680</a:t>
                      </a:r>
                      <a:endParaRPr kumimoji="0" lang="zh-CN" altLang="zh-CN"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rPr>
                        <a:t>2</a:t>
                      </a:r>
                      <a:r>
                        <a:rPr kumimoji="0" lang="en-US" altLang="zh-CN"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rPr>
                        <a:t>790</a:t>
                      </a:r>
                      <a:endParaRPr kumimoji="0" lang="zh-CN" altLang="zh-CN"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CC0000"/>
                        </a:solidFill>
                        <a:effectLst>
                          <a:outerShdw blurRad="38100" dist="38100" dir="2700000" algn="tl">
                            <a:srgbClr val="C0C0C0"/>
                          </a:outerShdw>
                        </a:effectLst>
                        <a:latin typeface="黑体" pitchFamily="2" charset="-122"/>
                        <a:ea typeface="黑体" pitchFamily="2" charset="-122"/>
                        <a:cs typeface="Times New Roman" pitchFamily="18" charset="0"/>
                      </a:endParaRPr>
                    </a:p>
                  </a:txBody>
                  <a:tcPr marL="7471" marR="7471" marT="747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AutoShape 2"/>
          <p:cNvSpPr>
            <a:spLocks noChangeArrowheads="1"/>
          </p:cNvSpPr>
          <p:nvPr/>
        </p:nvSpPr>
        <p:spPr bwMode="gray">
          <a:xfrm flipH="1">
            <a:off x="3646488" y="2497138"/>
            <a:ext cx="995362" cy="835025"/>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23" name="AutoShape 3"/>
          <p:cNvSpPr>
            <a:spLocks noChangeArrowheads="1"/>
          </p:cNvSpPr>
          <p:nvPr/>
        </p:nvSpPr>
        <p:spPr bwMode="gray">
          <a:xfrm>
            <a:off x="1739900" y="2533650"/>
            <a:ext cx="995363" cy="835025"/>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37891" name="Group 4"/>
          <p:cNvGrpSpPr>
            <a:grpSpLocks/>
          </p:cNvGrpSpPr>
          <p:nvPr/>
        </p:nvGrpSpPr>
        <p:grpSpPr bwMode="auto">
          <a:xfrm>
            <a:off x="1679575" y="3540125"/>
            <a:ext cx="3003550" cy="2771775"/>
            <a:chOff x="862" y="713"/>
            <a:chExt cx="3780" cy="3490"/>
          </a:xfrm>
        </p:grpSpPr>
        <p:grpSp>
          <p:nvGrpSpPr>
            <p:cNvPr id="37901" name="Group 5"/>
            <p:cNvGrpSpPr>
              <a:grpSpLocks/>
            </p:cNvGrpSpPr>
            <p:nvPr/>
          </p:nvGrpSpPr>
          <p:grpSpPr bwMode="auto">
            <a:xfrm>
              <a:off x="1082" y="2210"/>
              <a:ext cx="3406" cy="1993"/>
              <a:chOff x="1082" y="2355"/>
              <a:chExt cx="3406" cy="1993"/>
            </a:xfrm>
          </p:grpSpPr>
          <p:sp>
            <p:nvSpPr>
              <p:cNvPr id="235546" name="Freeform 6"/>
              <p:cNvSpPr>
                <a:spLocks/>
              </p:cNvSpPr>
              <p:nvPr/>
            </p:nvSpPr>
            <p:spPr bwMode="gray">
              <a:xfrm>
                <a:off x="1082" y="3027"/>
                <a:ext cx="1339" cy="1321"/>
              </a:xfrm>
              <a:custGeom>
                <a:avLst/>
                <a:gdLst>
                  <a:gd name="T0" fmla="*/ 53 w 1323"/>
                  <a:gd name="T1" fmla="*/ 367 h 1322"/>
                  <a:gd name="T2" fmla="*/ 1353 w 1323"/>
                  <a:gd name="T3" fmla="*/ 1322 h 1322"/>
                  <a:gd name="T4" fmla="*/ 1353 w 1323"/>
                  <a:gd name="T5" fmla="*/ 974 h 1322"/>
                  <a:gd name="T6" fmla="*/ 0 w 1323"/>
                  <a:gd name="T7" fmla="*/ 0 h 1322"/>
                  <a:gd name="T8" fmla="*/ 53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808080"/>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47" name="Freeform 7"/>
              <p:cNvSpPr>
                <a:spLocks/>
              </p:cNvSpPr>
              <p:nvPr/>
            </p:nvSpPr>
            <p:spPr bwMode="gray">
              <a:xfrm>
                <a:off x="2404" y="2925"/>
                <a:ext cx="2084" cy="1417"/>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hlink"/>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48" name="Freeform 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969696"/>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37902" name="Group 9"/>
            <p:cNvGrpSpPr>
              <a:grpSpLocks/>
            </p:cNvGrpSpPr>
            <p:nvPr/>
          </p:nvGrpSpPr>
          <p:grpSpPr bwMode="auto">
            <a:xfrm>
              <a:off x="1009" y="1723"/>
              <a:ext cx="3527" cy="1993"/>
              <a:chOff x="1082" y="2355"/>
              <a:chExt cx="3406" cy="1993"/>
            </a:xfrm>
          </p:grpSpPr>
          <p:sp>
            <p:nvSpPr>
              <p:cNvPr id="235543" name="Freeform 10"/>
              <p:cNvSpPr>
                <a:spLocks/>
              </p:cNvSpPr>
              <p:nvPr/>
            </p:nvSpPr>
            <p:spPr bwMode="gray">
              <a:xfrm>
                <a:off x="1085" y="3026"/>
                <a:ext cx="1335" cy="1319"/>
              </a:xfrm>
              <a:custGeom>
                <a:avLst/>
                <a:gdLst>
                  <a:gd name="T0" fmla="*/ 53 w 1323"/>
                  <a:gd name="T1" fmla="*/ 367 h 1322"/>
                  <a:gd name="T2" fmla="*/ 1353 w 1323"/>
                  <a:gd name="T3" fmla="*/ 1322 h 1322"/>
                  <a:gd name="T4" fmla="*/ 1353 w 1323"/>
                  <a:gd name="T5" fmla="*/ 974 h 1322"/>
                  <a:gd name="T6" fmla="*/ 0 w 1323"/>
                  <a:gd name="T7" fmla="*/ 0 h 1322"/>
                  <a:gd name="T8" fmla="*/ 53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B2B2B2"/>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44" name="Freeform 11"/>
              <p:cNvSpPr>
                <a:spLocks/>
              </p:cNvSpPr>
              <p:nvPr/>
            </p:nvSpPr>
            <p:spPr bwMode="gray">
              <a:xfrm>
                <a:off x="2406" y="2924"/>
                <a:ext cx="2082" cy="1415"/>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1"/>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45" name="Freeform 12"/>
              <p:cNvSpPr>
                <a:spLocks/>
              </p:cNvSpPr>
              <p:nvPr/>
            </p:nvSpPr>
            <p:spPr bwMode="gray">
              <a:xfrm>
                <a:off x="1085" y="2352"/>
                <a:ext cx="3403"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B4B4B4"/>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37903" name="Group 13"/>
            <p:cNvGrpSpPr>
              <a:grpSpLocks/>
            </p:cNvGrpSpPr>
            <p:nvPr/>
          </p:nvGrpSpPr>
          <p:grpSpPr bwMode="auto">
            <a:xfrm>
              <a:off x="935" y="1219"/>
              <a:ext cx="3653" cy="1993"/>
              <a:chOff x="1082" y="2355"/>
              <a:chExt cx="3406" cy="1993"/>
            </a:xfrm>
          </p:grpSpPr>
          <p:sp>
            <p:nvSpPr>
              <p:cNvPr id="235540" name="Freeform 14"/>
              <p:cNvSpPr>
                <a:spLocks/>
              </p:cNvSpPr>
              <p:nvPr/>
            </p:nvSpPr>
            <p:spPr bwMode="gray">
              <a:xfrm>
                <a:off x="1085" y="3026"/>
                <a:ext cx="1336" cy="1319"/>
              </a:xfrm>
              <a:custGeom>
                <a:avLst/>
                <a:gdLst>
                  <a:gd name="T0" fmla="*/ 53 w 1323"/>
                  <a:gd name="T1" fmla="*/ 367 h 1322"/>
                  <a:gd name="T2" fmla="*/ 1353 w 1323"/>
                  <a:gd name="T3" fmla="*/ 1322 h 1322"/>
                  <a:gd name="T4" fmla="*/ 1353 w 1323"/>
                  <a:gd name="T5" fmla="*/ 974 h 1322"/>
                  <a:gd name="T6" fmla="*/ 0 w 1323"/>
                  <a:gd name="T7" fmla="*/ 0 h 1322"/>
                  <a:gd name="T8" fmla="*/ 53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C0C0C0"/>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41" name="Freeform 15"/>
              <p:cNvSpPr>
                <a:spLocks/>
              </p:cNvSpPr>
              <p:nvPr/>
            </p:nvSpPr>
            <p:spPr bwMode="gray">
              <a:xfrm>
                <a:off x="2405" y="2924"/>
                <a:ext cx="2083" cy="1415"/>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folHlink"/>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42" name="Freeform 16"/>
              <p:cNvSpPr>
                <a:spLocks/>
              </p:cNvSpPr>
              <p:nvPr/>
            </p:nvSpPr>
            <p:spPr bwMode="gray">
              <a:xfrm>
                <a:off x="1085" y="2355"/>
                <a:ext cx="3403"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solidFill>
                <a:srgbClr val="DDDDDD"/>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37904" name="Group 17"/>
            <p:cNvGrpSpPr>
              <a:grpSpLocks/>
            </p:cNvGrpSpPr>
            <p:nvPr/>
          </p:nvGrpSpPr>
          <p:grpSpPr bwMode="auto">
            <a:xfrm>
              <a:off x="862" y="713"/>
              <a:ext cx="3780" cy="1993"/>
              <a:chOff x="1082" y="2355"/>
              <a:chExt cx="3406" cy="1993"/>
            </a:xfrm>
          </p:grpSpPr>
          <p:sp>
            <p:nvSpPr>
              <p:cNvPr id="235537" name="Freeform 18"/>
              <p:cNvSpPr>
                <a:spLocks/>
              </p:cNvSpPr>
              <p:nvPr/>
            </p:nvSpPr>
            <p:spPr bwMode="gray">
              <a:xfrm>
                <a:off x="1082" y="3027"/>
                <a:ext cx="1338" cy="1321"/>
              </a:xfrm>
              <a:custGeom>
                <a:avLst/>
                <a:gdLst>
                  <a:gd name="T0" fmla="*/ 53 w 1323"/>
                  <a:gd name="T1" fmla="*/ 367 h 1322"/>
                  <a:gd name="T2" fmla="*/ 1353 w 1323"/>
                  <a:gd name="T3" fmla="*/ 1322 h 1322"/>
                  <a:gd name="T4" fmla="*/ 1353 w 1323"/>
                  <a:gd name="T5" fmla="*/ 974 h 1322"/>
                  <a:gd name="T6" fmla="*/ 0 w 1323"/>
                  <a:gd name="T7" fmla="*/ 0 h 1322"/>
                  <a:gd name="T8" fmla="*/ 53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38" name="Freeform 19"/>
              <p:cNvSpPr>
                <a:spLocks/>
              </p:cNvSpPr>
              <p:nvPr/>
            </p:nvSpPr>
            <p:spPr bwMode="gray">
              <a:xfrm>
                <a:off x="2405" y="2925"/>
                <a:ext cx="2083" cy="1417"/>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39" name="Freeform 2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sp>
        <p:nvSpPr>
          <p:cNvPr id="235525" name="AutoShape 21"/>
          <p:cNvSpPr>
            <a:spLocks/>
          </p:cNvSpPr>
          <p:nvPr/>
        </p:nvSpPr>
        <p:spPr bwMode="black">
          <a:xfrm>
            <a:off x="5421313" y="2846388"/>
            <a:ext cx="2895600" cy="522287"/>
          </a:xfrm>
          <a:prstGeom prst="callout2">
            <a:avLst>
              <a:gd name="adj1" fmla="val 21884"/>
              <a:gd name="adj2" fmla="val -2421"/>
              <a:gd name="adj3" fmla="val 21884"/>
              <a:gd name="adj4" fmla="val -14833"/>
              <a:gd name="adj5" fmla="val 231980"/>
              <a:gd name="adj6" fmla="val -28697"/>
            </a:avLst>
          </a:prstGeom>
          <a:noFill/>
          <a:ln w="9525">
            <a:solidFill>
              <a:srgbClr val="000000"/>
            </a:solidFill>
            <a:miter lim="800000"/>
            <a:headEnd type="diamond" w="med" len="med"/>
            <a:tailEnd/>
          </a:ln>
        </p:spPr>
        <p:txBody>
          <a:bodyPr anchor="ctr"/>
          <a:lstStyle/>
          <a:p>
            <a:pPr eaLnBrk="0" hangingPunct="0">
              <a:defRPr/>
            </a:pPr>
            <a:r>
              <a:rPr lang="zh-CN" altLang="zh-CN" sz="1600" b="1" dirty="0">
                <a:effectLst>
                  <a:outerShdw blurRad="38100" dist="38100" dir="2700000" algn="tl">
                    <a:srgbClr val="000000">
                      <a:alpha val="43137"/>
                    </a:srgbClr>
                  </a:outerShdw>
                </a:effectLst>
                <a:latin typeface="+mn-ea"/>
                <a:ea typeface="+mn-ea"/>
              </a:rPr>
              <a:t>国家优势学科创新平台项目运行费和</a:t>
            </a:r>
            <a:r>
              <a:rPr lang="en-US" altLang="zh-CN" sz="1600" b="1" dirty="0">
                <a:effectLst>
                  <a:outerShdw blurRad="38100" dist="38100" dir="2700000" algn="tl">
                    <a:srgbClr val="000000">
                      <a:alpha val="43137"/>
                    </a:srgbClr>
                  </a:outerShdw>
                </a:effectLst>
                <a:latin typeface="+mn-ea"/>
                <a:ea typeface="+mn-ea"/>
              </a:rPr>
              <a:t>“211</a:t>
            </a:r>
            <a:r>
              <a:rPr lang="zh-CN" altLang="zh-CN" sz="1600" b="1" dirty="0">
                <a:effectLst>
                  <a:outerShdw blurRad="38100" dist="38100" dir="2700000" algn="tl">
                    <a:srgbClr val="000000">
                      <a:alpha val="43137"/>
                    </a:srgbClr>
                  </a:outerShdw>
                </a:effectLst>
                <a:latin typeface="+mn-ea"/>
                <a:ea typeface="+mn-ea"/>
              </a:rPr>
              <a:t>工程</a:t>
            </a:r>
            <a:r>
              <a:rPr lang="en-US" altLang="zh-CN" sz="1600" b="1" dirty="0">
                <a:effectLst>
                  <a:outerShdw blurRad="38100" dist="38100" dir="2700000" algn="tl">
                    <a:srgbClr val="000000">
                      <a:alpha val="43137"/>
                    </a:srgbClr>
                  </a:outerShdw>
                </a:effectLst>
                <a:latin typeface="+mn-ea"/>
                <a:ea typeface="+mn-ea"/>
              </a:rPr>
              <a:t>”</a:t>
            </a:r>
            <a:r>
              <a:rPr lang="zh-CN" altLang="en-US" sz="1600" b="1" dirty="0">
                <a:effectLst>
                  <a:outerShdw blurRad="38100" dist="38100" dir="2700000" algn="tl">
                    <a:srgbClr val="000000">
                      <a:alpha val="43137"/>
                    </a:srgbClr>
                  </a:outerShdw>
                </a:effectLst>
                <a:latin typeface="+mn-ea"/>
                <a:ea typeface="+mn-ea"/>
              </a:rPr>
              <a:t>经费</a:t>
            </a:r>
            <a:r>
              <a:rPr lang="zh-CN" altLang="zh-CN" sz="1600" b="1" dirty="0">
                <a:effectLst>
                  <a:outerShdw blurRad="38100" dist="38100" dir="2700000" algn="tl">
                    <a:srgbClr val="000000">
                      <a:alpha val="43137"/>
                    </a:srgbClr>
                  </a:outerShdw>
                </a:effectLst>
                <a:latin typeface="+mn-ea"/>
                <a:ea typeface="+mn-ea"/>
              </a:rPr>
              <a:t>支持</a:t>
            </a:r>
            <a:endParaRPr lang="en-US" altLang="zh-CN" sz="1600" b="1" dirty="0">
              <a:solidFill>
                <a:schemeClr val="accent2"/>
              </a:solidFill>
              <a:effectLst>
                <a:outerShdw blurRad="38100" dist="38100" dir="2700000" algn="tl">
                  <a:srgbClr val="000000">
                    <a:alpha val="43137"/>
                  </a:srgbClr>
                </a:outerShdw>
              </a:effectLst>
              <a:latin typeface="+mn-ea"/>
              <a:ea typeface="+mn-ea"/>
            </a:endParaRPr>
          </a:p>
        </p:txBody>
      </p:sp>
      <p:sp>
        <p:nvSpPr>
          <p:cNvPr id="235526" name="AutoShape 22"/>
          <p:cNvSpPr>
            <a:spLocks/>
          </p:cNvSpPr>
          <p:nvPr/>
        </p:nvSpPr>
        <p:spPr bwMode="black">
          <a:xfrm>
            <a:off x="5421313" y="3562350"/>
            <a:ext cx="3133725" cy="511175"/>
          </a:xfrm>
          <a:prstGeom prst="callout2">
            <a:avLst>
              <a:gd name="adj1" fmla="val 22361"/>
              <a:gd name="adj2" fmla="val -2431"/>
              <a:gd name="adj3" fmla="val 22361"/>
              <a:gd name="adj4" fmla="val -15199"/>
              <a:gd name="adj5" fmla="val 167394"/>
              <a:gd name="adj6" fmla="val -28370"/>
            </a:avLst>
          </a:prstGeom>
          <a:noFill/>
          <a:ln w="9525">
            <a:solidFill>
              <a:srgbClr val="000000"/>
            </a:solidFill>
            <a:miter lim="800000"/>
            <a:headEnd type="diamond" w="med" len="med"/>
            <a:tailEnd/>
          </a:ln>
        </p:spPr>
        <p:txBody>
          <a:bodyPr anchor="ctr"/>
          <a:lstStyle/>
          <a:p>
            <a:pPr eaLnBrk="0" hangingPunct="0">
              <a:defRPr/>
            </a:pPr>
            <a:r>
              <a:rPr lang="zh-CN" altLang="zh-CN" sz="1600" b="1" dirty="0">
                <a:effectLst>
                  <a:outerShdw blurRad="38100" dist="38100" dir="2700000" algn="tl">
                    <a:srgbClr val="000000">
                      <a:alpha val="43137"/>
                    </a:srgbClr>
                  </a:outerShdw>
                </a:effectLst>
                <a:latin typeface="+mn-ea"/>
                <a:ea typeface="+mn-ea"/>
              </a:rPr>
              <a:t>研究生培养方面</a:t>
            </a:r>
            <a:r>
              <a:rPr lang="zh-CN" altLang="en-US" sz="1600" b="1" dirty="0">
                <a:effectLst>
                  <a:outerShdw blurRad="38100" dist="38100" dir="2700000" algn="tl">
                    <a:srgbClr val="000000">
                      <a:alpha val="43137"/>
                    </a:srgbClr>
                  </a:outerShdw>
                </a:effectLst>
                <a:latin typeface="+mn-ea"/>
                <a:ea typeface="+mn-ea"/>
              </a:rPr>
              <a:t>的</a:t>
            </a:r>
            <a:r>
              <a:rPr lang="zh-CN" altLang="zh-CN" sz="1600" b="1" dirty="0">
                <a:effectLst>
                  <a:outerShdw blurRad="38100" dist="38100" dir="2700000" algn="tl">
                    <a:srgbClr val="000000">
                      <a:alpha val="43137"/>
                    </a:srgbClr>
                  </a:outerShdw>
                </a:effectLst>
                <a:latin typeface="+mn-ea"/>
                <a:ea typeface="+mn-ea"/>
              </a:rPr>
              <a:t>国家专项</a:t>
            </a:r>
            <a:endParaRPr lang="en-US" altLang="zh-CN" sz="1600" b="1" dirty="0">
              <a:effectLst>
                <a:outerShdw blurRad="38100" dist="38100" dir="2700000" algn="tl">
                  <a:srgbClr val="000000">
                    <a:alpha val="43137"/>
                  </a:srgbClr>
                </a:outerShdw>
              </a:effectLst>
              <a:latin typeface="+mn-ea"/>
              <a:ea typeface="+mn-ea"/>
            </a:endParaRPr>
          </a:p>
          <a:p>
            <a:pPr eaLnBrk="0" hangingPunct="0">
              <a:defRPr/>
            </a:pPr>
            <a:r>
              <a:rPr lang="zh-CN" altLang="zh-CN" sz="1600" b="1" dirty="0">
                <a:effectLst>
                  <a:outerShdw blurRad="38100" dist="38100" dir="2700000" algn="tl">
                    <a:srgbClr val="000000">
                      <a:alpha val="43137"/>
                    </a:srgbClr>
                  </a:outerShdw>
                </a:effectLst>
                <a:latin typeface="+mn-ea"/>
                <a:ea typeface="+mn-ea"/>
              </a:rPr>
              <a:t>经费支持</a:t>
            </a:r>
            <a:endParaRPr lang="en-US" altLang="zh-CN" sz="1600" b="1" dirty="0">
              <a:effectLst>
                <a:outerShdw blurRad="38100" dist="38100" dir="2700000" algn="tl">
                  <a:srgbClr val="000000">
                    <a:alpha val="43137"/>
                  </a:srgbClr>
                </a:outerShdw>
              </a:effectLst>
              <a:latin typeface="+mn-ea"/>
              <a:ea typeface="+mn-ea"/>
            </a:endParaRPr>
          </a:p>
        </p:txBody>
      </p:sp>
      <p:sp>
        <p:nvSpPr>
          <p:cNvPr id="235527" name="AutoShape 23"/>
          <p:cNvSpPr>
            <a:spLocks/>
          </p:cNvSpPr>
          <p:nvPr/>
        </p:nvSpPr>
        <p:spPr bwMode="black">
          <a:xfrm>
            <a:off x="5421313" y="5006975"/>
            <a:ext cx="3065462" cy="517525"/>
          </a:xfrm>
          <a:prstGeom prst="callout2">
            <a:avLst>
              <a:gd name="adj1" fmla="val 22088"/>
              <a:gd name="adj2" fmla="val -2486"/>
              <a:gd name="adj3" fmla="val 22088"/>
              <a:gd name="adj4" fmla="val -16468"/>
              <a:gd name="adj5" fmla="val 4296"/>
              <a:gd name="adj6" fmla="val -30866"/>
            </a:avLst>
          </a:prstGeom>
          <a:noFill/>
          <a:ln w="9525">
            <a:solidFill>
              <a:srgbClr val="000000"/>
            </a:solidFill>
            <a:miter lim="800000"/>
            <a:headEnd type="diamond" w="med" len="med"/>
            <a:tailEnd/>
          </a:ln>
        </p:spPr>
        <p:txBody>
          <a:bodyPr anchor="ctr"/>
          <a:lstStyle/>
          <a:p>
            <a:pPr eaLnBrk="0" hangingPunct="0">
              <a:defRPr/>
            </a:pP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中心</a:t>
            </a:r>
            <a:r>
              <a:rPr lang="en-US" altLang="zh-CN" sz="1600" b="1" dirty="0">
                <a:effectLst>
                  <a:outerShdw blurRad="38100" dist="38100" dir="2700000" algn="tl">
                    <a:srgbClr val="000000">
                      <a:alpha val="43137"/>
                    </a:srgbClr>
                  </a:outerShdw>
                </a:effectLst>
                <a:latin typeface="+mn-ea"/>
                <a:ea typeface="+mn-ea"/>
              </a:rPr>
              <a:t>”</a:t>
            </a:r>
            <a:r>
              <a:rPr lang="zh-CN" altLang="zh-CN" sz="1600" b="1" dirty="0">
                <a:effectLst>
                  <a:outerShdw blurRad="38100" dist="38100" dir="2700000" algn="tl">
                    <a:srgbClr val="000000">
                      <a:alpha val="43137"/>
                    </a:srgbClr>
                  </a:outerShdw>
                </a:effectLst>
                <a:latin typeface="+mn-ea"/>
                <a:ea typeface="+mn-ea"/>
              </a:rPr>
              <a:t>承担</a:t>
            </a:r>
            <a:r>
              <a:rPr lang="zh-CN" altLang="en-US" sz="1600" b="1" dirty="0">
                <a:effectLst>
                  <a:outerShdw blurRad="38100" dist="38100" dir="2700000" algn="tl">
                    <a:srgbClr val="000000">
                      <a:alpha val="43137"/>
                    </a:srgbClr>
                  </a:outerShdw>
                </a:effectLst>
                <a:latin typeface="+mn-ea"/>
                <a:ea typeface="+mn-ea"/>
              </a:rPr>
              <a:t>各类科研项目</a:t>
            </a:r>
            <a:endParaRPr lang="en-US" altLang="zh-CN" sz="1600" b="1" dirty="0">
              <a:effectLst>
                <a:outerShdw blurRad="38100" dist="38100" dir="2700000" algn="tl">
                  <a:srgbClr val="000000">
                    <a:alpha val="43137"/>
                  </a:srgbClr>
                </a:outerShdw>
              </a:effectLst>
              <a:latin typeface="+mn-ea"/>
              <a:ea typeface="+mn-ea"/>
            </a:endParaRPr>
          </a:p>
          <a:p>
            <a:pPr eaLnBrk="0" hangingPunct="0">
              <a:defRPr/>
            </a:pPr>
            <a:r>
              <a:rPr lang="zh-CN" altLang="en-US" sz="1600" b="1" dirty="0">
                <a:effectLst>
                  <a:outerShdw blurRad="38100" dist="38100" dir="2700000" algn="tl">
                    <a:srgbClr val="000000">
                      <a:alpha val="43137"/>
                    </a:srgbClr>
                  </a:outerShdw>
                </a:effectLst>
                <a:latin typeface="+mn-ea"/>
                <a:ea typeface="+mn-ea"/>
              </a:rPr>
              <a:t>经费支持</a:t>
            </a:r>
            <a:endParaRPr lang="en-US" altLang="zh-CN" sz="1600" b="1" dirty="0">
              <a:effectLst>
                <a:outerShdw blurRad="38100" dist="38100" dir="2700000" algn="tl">
                  <a:srgbClr val="000000">
                    <a:alpha val="43137"/>
                  </a:srgbClr>
                </a:outerShdw>
              </a:effectLst>
              <a:latin typeface="+mn-ea"/>
              <a:ea typeface="+mn-ea"/>
            </a:endParaRPr>
          </a:p>
        </p:txBody>
      </p:sp>
      <p:sp>
        <p:nvSpPr>
          <p:cNvPr id="235528" name="AutoShape 24"/>
          <p:cNvSpPr>
            <a:spLocks/>
          </p:cNvSpPr>
          <p:nvPr/>
        </p:nvSpPr>
        <p:spPr bwMode="black">
          <a:xfrm>
            <a:off x="5443538" y="4286250"/>
            <a:ext cx="3043237" cy="508000"/>
          </a:xfrm>
          <a:prstGeom prst="callout2">
            <a:avLst>
              <a:gd name="adj1" fmla="val 22644"/>
              <a:gd name="adj2" fmla="val -2458"/>
              <a:gd name="adj3" fmla="val 22644"/>
              <a:gd name="adj4" fmla="val -16861"/>
              <a:gd name="adj5" fmla="val 94935"/>
              <a:gd name="adj6" fmla="val -30218"/>
            </a:avLst>
          </a:prstGeom>
          <a:noFill/>
          <a:ln w="9525">
            <a:solidFill>
              <a:srgbClr val="000000"/>
            </a:solidFill>
            <a:miter lim="800000"/>
            <a:headEnd type="diamond" w="med" len="med"/>
            <a:tailEnd/>
          </a:ln>
        </p:spPr>
        <p:txBody>
          <a:bodyPr anchor="ctr"/>
          <a:lstStyle/>
          <a:p>
            <a:pPr eaLnBrk="0" hangingPunct="0">
              <a:defRPr/>
            </a:pPr>
            <a:r>
              <a:rPr lang="zh-CN" altLang="en-US" sz="1600" b="1" dirty="0">
                <a:effectLst>
                  <a:outerShdw blurRad="38100" dist="38100" dir="2700000" algn="tl">
                    <a:srgbClr val="000000">
                      <a:alpha val="43137"/>
                    </a:srgbClr>
                  </a:outerShdw>
                </a:effectLst>
                <a:latin typeface="+mn-ea"/>
                <a:ea typeface="+mn-ea"/>
              </a:rPr>
              <a:t>国家</a:t>
            </a:r>
            <a:r>
              <a:rPr lang="zh-CN" altLang="zh-CN" sz="1600" b="1" dirty="0">
                <a:effectLst>
                  <a:outerShdw blurRad="38100" dist="38100" dir="2700000" algn="tl">
                    <a:srgbClr val="000000">
                      <a:alpha val="43137"/>
                    </a:srgbClr>
                  </a:outerShdw>
                </a:effectLst>
                <a:latin typeface="+mn-ea"/>
                <a:ea typeface="+mn-ea"/>
              </a:rPr>
              <a:t>石油公司</a:t>
            </a:r>
            <a:r>
              <a:rPr lang="zh-CN" altLang="en-US" sz="1600" b="1" dirty="0">
                <a:effectLst>
                  <a:outerShdw blurRad="38100" dist="38100" dir="2700000" algn="tl">
                    <a:srgbClr val="000000">
                      <a:alpha val="43137"/>
                    </a:srgbClr>
                  </a:outerShdw>
                </a:effectLst>
                <a:latin typeface="+mn-ea"/>
                <a:ea typeface="+mn-ea"/>
              </a:rPr>
              <a:t>和山东省、青岛市科技部门及其炼化企业</a:t>
            </a:r>
            <a:r>
              <a:rPr lang="zh-CN" altLang="zh-CN" sz="1600" b="1" dirty="0">
                <a:effectLst>
                  <a:outerShdw blurRad="38100" dist="38100" dir="2700000" algn="tl">
                    <a:srgbClr val="000000">
                      <a:alpha val="43137"/>
                    </a:srgbClr>
                  </a:outerShdw>
                </a:effectLst>
                <a:latin typeface="+mn-ea"/>
                <a:ea typeface="+mn-ea"/>
              </a:rPr>
              <a:t>与学校共建</a:t>
            </a:r>
            <a:r>
              <a:rPr lang="zh-CN" altLang="en-US" sz="1600" b="1" dirty="0">
                <a:effectLst>
                  <a:outerShdw blurRad="38100" dist="38100" dir="2700000" algn="tl">
                    <a:srgbClr val="000000">
                      <a:alpha val="43137"/>
                    </a:srgbClr>
                  </a:outerShdw>
                </a:effectLst>
                <a:latin typeface="+mn-ea"/>
                <a:ea typeface="+mn-ea"/>
              </a:rPr>
              <a:t>研发平台经费支持</a:t>
            </a:r>
            <a:endParaRPr lang="en-US" altLang="zh-CN" sz="1600" b="1" dirty="0">
              <a:effectLst>
                <a:outerShdw blurRad="38100" dist="38100" dir="2700000" algn="tl">
                  <a:srgbClr val="000000">
                    <a:alpha val="43137"/>
                  </a:srgbClr>
                </a:outerShdw>
              </a:effectLst>
              <a:latin typeface="+mn-ea"/>
              <a:ea typeface="+mn-ea"/>
            </a:endParaRPr>
          </a:p>
        </p:txBody>
      </p:sp>
      <p:sp>
        <p:nvSpPr>
          <p:cNvPr id="235529" name="AutoShape 25"/>
          <p:cNvSpPr>
            <a:spLocks noChangeArrowheads="1"/>
          </p:cNvSpPr>
          <p:nvPr/>
        </p:nvSpPr>
        <p:spPr bwMode="gray">
          <a:xfrm rot="-544120">
            <a:off x="1136650" y="4371975"/>
            <a:ext cx="393700" cy="1920875"/>
          </a:xfrm>
          <a:prstGeom prst="upArrow">
            <a:avLst>
              <a:gd name="adj1" fmla="val 50194"/>
              <a:gd name="adj2" fmla="val 74947"/>
            </a:avLst>
          </a:prstGeom>
          <a:gradFill rotWithShape="1">
            <a:gsLst>
              <a:gs pos="0">
                <a:schemeClr val="accent2"/>
              </a:gs>
              <a:gs pos="100000">
                <a:srgbClr val="FFFFFF"/>
              </a:gs>
            </a:gsLst>
            <a:lin ang="5400000" scaled="1"/>
          </a:gradFill>
          <a:ln w="9525"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35530" name="Rectangle 26"/>
          <p:cNvSpPr>
            <a:spLocks noChangeArrowheads="1"/>
          </p:cNvSpPr>
          <p:nvPr/>
        </p:nvSpPr>
        <p:spPr bwMode="gray">
          <a:xfrm>
            <a:off x="4427538" y="1882775"/>
            <a:ext cx="3889375" cy="307975"/>
          </a:xfrm>
          <a:prstGeom prst="rect">
            <a:avLst/>
          </a:prstGeom>
          <a:noFill/>
          <a:ln w="9525" algn="ctr">
            <a:noFill/>
            <a:miter lim="800000"/>
            <a:headEnd/>
            <a:tailEnd/>
          </a:ln>
        </p:spPr>
        <p:txBody>
          <a:bodyPr>
            <a:spAutoFit/>
          </a:bodyPr>
          <a:lstStyle/>
          <a:p>
            <a:pPr algn="ctr">
              <a:lnSpc>
                <a:spcPct val="70000"/>
              </a:lnSpc>
              <a:buFont typeface="Wingdings" pitchFamily="2" charset="2"/>
              <a:buNone/>
              <a:defRPr/>
            </a:pPr>
            <a:r>
              <a:rPr lang="zh-CN" altLang="en-US" sz="2000" b="1" dirty="0">
                <a:solidFill>
                  <a:srgbClr val="FF0000"/>
                </a:solidFill>
                <a:effectLst>
                  <a:outerShdw blurRad="38100" dist="38100" dir="2700000" algn="tl">
                    <a:srgbClr val="000000">
                      <a:alpha val="43137"/>
                    </a:srgbClr>
                  </a:outerShdw>
                </a:effectLst>
                <a:latin typeface="+mn-ea"/>
                <a:ea typeface="+mn-ea"/>
              </a:rPr>
              <a:t>未来预计：经费充足、后劲有力</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pic>
        <p:nvPicPr>
          <p:cNvPr id="37898" name="Picture 27" descr="num1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389063" y="1574800"/>
            <a:ext cx="2447925" cy="2759075"/>
          </a:xfrm>
          <a:prstGeom prst="rect">
            <a:avLst/>
          </a:prstGeom>
          <a:noFill/>
          <a:ln w="9525">
            <a:noFill/>
            <a:miter lim="800000"/>
            <a:headEnd/>
            <a:tailEnd/>
          </a:ln>
        </p:spPr>
      </p:pic>
      <p:sp>
        <p:nvSpPr>
          <p:cNvPr id="202764" name="Rectangle 28"/>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六、经费筹措</a:t>
            </a:r>
            <a:endParaRPr lang="en-US" altLang="zh-CN" dirty="0" smtClean="0">
              <a:effectLst>
                <a:outerShdw blurRad="38100" dist="38100" dir="2700000" algn="tl">
                  <a:srgbClr val="000000">
                    <a:alpha val="43137"/>
                  </a:srgbClr>
                </a:outerShdw>
              </a:effectLst>
              <a:latin typeface="+mn-ea"/>
              <a:ea typeface="+mn-ea"/>
            </a:endParaRPr>
          </a:p>
        </p:txBody>
      </p:sp>
      <p:sp>
        <p:nvSpPr>
          <p:cNvPr id="29" name="TextBox 28"/>
          <p:cNvSpPr txBox="1"/>
          <p:nvPr/>
        </p:nvSpPr>
        <p:spPr>
          <a:xfrm>
            <a:off x="239713" y="2916238"/>
            <a:ext cx="1500187" cy="1477962"/>
          </a:xfrm>
          <a:prstGeom prst="rect">
            <a:avLst/>
          </a:prstGeom>
          <a:noFill/>
        </p:spPr>
        <p:txBody>
          <a:bodyPr>
            <a:spAutoFit/>
          </a:bodyPr>
          <a:lstStyle/>
          <a:p>
            <a:pPr algn="ctr">
              <a:defRPr/>
            </a:pPr>
            <a:r>
              <a:rPr lang="zh-CN" altLang="zh-CN" b="1" dirty="0">
                <a:solidFill>
                  <a:srgbClr val="FF0000"/>
                </a:solidFill>
                <a:effectLst>
                  <a:outerShdw blurRad="38100" dist="38100" dir="2700000" algn="tl">
                    <a:srgbClr val="000000">
                      <a:alpha val="43137"/>
                    </a:srgbClr>
                  </a:outerShdw>
                </a:effectLst>
                <a:latin typeface="+mn-ea"/>
                <a:ea typeface="+mn-ea"/>
              </a:rPr>
              <a:t>积极争取政府部门、行业企业和社会各方面的资金支持</a:t>
            </a:r>
            <a:endParaRPr lang="zh-CN" altLang="en-US" b="1" dirty="0">
              <a:solidFill>
                <a:srgbClr val="FF0000"/>
              </a:solidFill>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AutoShape 2"/>
          <p:cNvSpPr>
            <a:spLocks noChangeArrowheads="1"/>
          </p:cNvSpPr>
          <p:nvPr/>
        </p:nvSpPr>
        <p:spPr bwMode="invGray">
          <a:xfrm>
            <a:off x="3276600" y="2525713"/>
            <a:ext cx="5210175" cy="3024187"/>
          </a:xfrm>
          <a:prstGeom prst="leftArrowCallout">
            <a:avLst>
              <a:gd name="adj1" fmla="val 25000"/>
              <a:gd name="adj2" fmla="val 25000"/>
              <a:gd name="adj3" fmla="val 17829"/>
              <a:gd name="adj4" fmla="val 76954"/>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ln w="28575" algn="ctr">
            <a:solidFill>
              <a:schemeClr val="hlink"/>
            </a:solidFill>
            <a:miter lim="800000"/>
            <a:headEnd/>
            <a:tailEnd/>
          </a:ln>
          <a:effectLst/>
        </p:spPr>
        <p:txBody>
          <a:bodyPr vert="eaVert" wrap="none" lIns="92075" tIns="46038" rIns="92075" bIns="46038"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07875" name="Rectangle 3"/>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七、预期成效</a:t>
            </a:r>
            <a:endParaRPr lang="en-US" altLang="zh-CN" dirty="0" smtClean="0">
              <a:effectLst>
                <a:outerShdw blurRad="38100" dist="38100" dir="2700000" algn="tl">
                  <a:srgbClr val="000000">
                    <a:alpha val="43137"/>
                  </a:srgbClr>
                </a:outerShdw>
              </a:effectLst>
              <a:latin typeface="+mn-ea"/>
              <a:ea typeface="+mn-ea"/>
            </a:endParaRPr>
          </a:p>
        </p:txBody>
      </p:sp>
      <p:sp>
        <p:nvSpPr>
          <p:cNvPr id="240644" name="Text Box 4"/>
          <p:cNvSpPr txBox="1">
            <a:spLocks noChangeArrowheads="1"/>
          </p:cNvSpPr>
          <p:nvPr/>
        </p:nvSpPr>
        <p:spPr bwMode="gray">
          <a:xfrm>
            <a:off x="1042988" y="1268413"/>
            <a:ext cx="6985000" cy="400050"/>
          </a:xfrm>
          <a:prstGeom prst="rect">
            <a:avLst/>
          </a:prstGeom>
          <a:noFill/>
          <a:ln w="9525" algn="ctr">
            <a:noFill/>
            <a:miter lim="800000"/>
            <a:headEnd/>
            <a:tailEnd/>
          </a:ln>
        </p:spPr>
        <p:txBody>
          <a:bodyPr>
            <a:spAutoFit/>
          </a:bodyPr>
          <a:lstStyle/>
          <a:p>
            <a:pPr algn="ctr" eaLnBrk="0" hangingPunct="0">
              <a:defRPr/>
            </a:pPr>
            <a:r>
              <a:rPr lang="zh-CN" altLang="zh-CN" sz="2000" b="1" dirty="0">
                <a:solidFill>
                  <a:srgbClr val="FF0000"/>
                </a:solidFill>
                <a:effectLst>
                  <a:outerShdw blurRad="38100" dist="38100" dir="2700000" algn="tl">
                    <a:srgbClr val="000000">
                      <a:alpha val="43137"/>
                    </a:srgbClr>
                  </a:outerShdw>
                </a:effectLst>
                <a:latin typeface="+mn-ea"/>
                <a:ea typeface="+mn-ea"/>
              </a:rPr>
              <a:t>原始创新、引进消化吸收再创新、集成创新</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pic>
        <p:nvPicPr>
          <p:cNvPr id="38916" name="Picture 5" descr="244"/>
          <p:cNvPicPr>
            <a:picLocks noChangeAspect="1" noChangeArrowheads="1"/>
          </p:cNvPicPr>
          <p:nvPr/>
        </p:nvPicPr>
        <p:blipFill>
          <a:blip r:embed="rId2" cstate="print"/>
          <a:srcRect/>
          <a:stretch>
            <a:fillRect/>
          </a:stretch>
        </p:blipFill>
        <p:spPr bwMode="auto">
          <a:xfrm>
            <a:off x="611188" y="2924175"/>
            <a:ext cx="2665412" cy="2625725"/>
          </a:xfrm>
          <a:prstGeom prst="rect">
            <a:avLst/>
          </a:prstGeom>
          <a:noFill/>
          <a:ln w="9525">
            <a:noFill/>
            <a:miter lim="800000"/>
            <a:headEnd/>
            <a:tailEnd/>
          </a:ln>
        </p:spPr>
      </p:pic>
      <p:sp>
        <p:nvSpPr>
          <p:cNvPr id="240646" name="Text Box 6"/>
          <p:cNvSpPr txBox="1">
            <a:spLocks noChangeArrowheads="1"/>
          </p:cNvSpPr>
          <p:nvPr/>
        </p:nvSpPr>
        <p:spPr bwMode="black">
          <a:xfrm>
            <a:off x="4495800" y="2565400"/>
            <a:ext cx="3990975" cy="2984500"/>
          </a:xfrm>
          <a:prstGeom prst="rect">
            <a:avLst/>
          </a:prstGeom>
          <a:noFill/>
          <a:ln w="9525">
            <a:noFill/>
            <a:miter lim="800000"/>
            <a:headEnd/>
            <a:tailEnd/>
          </a:ln>
        </p:spPr>
        <p:txBody>
          <a:bodyPr>
            <a:spAutoFit/>
          </a:bodyPr>
          <a:lstStyle/>
          <a:p>
            <a:pPr marL="120650" indent="-120650">
              <a:spcBef>
                <a:spcPts val="0"/>
              </a:spcBef>
              <a:buClr>
                <a:srgbClr val="1F3F5F"/>
              </a:buClr>
              <a:defRPr/>
            </a:pPr>
            <a:r>
              <a:rPr lang="zh-CN" altLang="en-US" sz="2000" b="1" dirty="0">
                <a:solidFill>
                  <a:schemeClr val="tx2"/>
                </a:solidFill>
                <a:effectLst>
                  <a:outerShdw blurRad="38100" dist="38100" dir="2700000" algn="tl">
                    <a:srgbClr val="000000">
                      <a:alpha val="43137"/>
                    </a:srgbClr>
                  </a:outerShdw>
                </a:effectLst>
                <a:latin typeface="+mn-ea"/>
                <a:ea typeface="+mn-ea"/>
              </a:rPr>
              <a:t>多项新技术：</a:t>
            </a:r>
            <a:endParaRPr lang="en-US" altLang="zh-CN" sz="2000" b="1" dirty="0">
              <a:solidFill>
                <a:schemeClr val="tx2"/>
              </a:solidFill>
              <a:effectLst>
                <a:outerShdw blurRad="38100" dist="38100" dir="2700000" algn="tl">
                  <a:srgbClr val="000000">
                    <a:alpha val="43137"/>
                  </a:srgbClr>
                </a:outerShdw>
              </a:effectLst>
              <a:latin typeface="+mn-ea"/>
              <a:ea typeface="+mn-ea"/>
            </a:endParaRPr>
          </a:p>
          <a:p>
            <a:pPr marL="120650" indent="-120650">
              <a:lnSpc>
                <a:spcPct val="150000"/>
              </a:lnSpc>
              <a:spcBef>
                <a:spcPts val="0"/>
              </a:spcBef>
              <a:buClr>
                <a:srgbClr val="1F3F5F"/>
              </a:buClr>
              <a:buFont typeface="Arial" pitchFamily="34" charset="0"/>
              <a:buChar char="•"/>
              <a:defRPr/>
            </a:pPr>
            <a:r>
              <a:rPr lang="zh-CN" altLang="zh-CN" sz="1600" b="1" dirty="0">
                <a:effectLst>
                  <a:outerShdw blurRad="38100" dist="38100" dir="2700000" algn="tl">
                    <a:srgbClr val="000000">
                      <a:alpha val="43137"/>
                    </a:srgbClr>
                  </a:outerShdw>
                </a:effectLst>
                <a:latin typeface="+mn-ea"/>
                <a:ea typeface="+mn-ea"/>
              </a:rPr>
              <a:t>两段提升管催化裂化和催化裂解技术</a:t>
            </a:r>
            <a:endParaRPr lang="en-US" altLang="zh-CN" sz="1600" b="1" dirty="0">
              <a:effectLst>
                <a:outerShdw blurRad="38100" dist="38100" dir="2700000" algn="tl">
                  <a:srgbClr val="000000">
                    <a:alpha val="43137"/>
                  </a:srgbClr>
                </a:outerShdw>
              </a:effectLst>
              <a:latin typeface="+mn-ea"/>
              <a:ea typeface="+mn-ea"/>
            </a:endParaRPr>
          </a:p>
          <a:p>
            <a:pPr marL="120650" indent="-120650">
              <a:lnSpc>
                <a:spcPct val="150000"/>
              </a:lnSpc>
              <a:spcBef>
                <a:spcPts val="0"/>
              </a:spcBef>
              <a:buFont typeface="Arial" pitchFamily="34" charset="0"/>
              <a:buChar char="•"/>
              <a:defRPr/>
            </a:pPr>
            <a:r>
              <a:rPr lang="zh-CN" altLang="zh-CN" sz="1600" b="1" dirty="0">
                <a:effectLst>
                  <a:outerShdw blurRad="38100" dist="38100" dir="2700000" algn="tl">
                    <a:srgbClr val="000000">
                      <a:alpha val="43137"/>
                    </a:srgbClr>
                  </a:outerShdw>
                </a:effectLst>
                <a:latin typeface="+mn-ea"/>
                <a:ea typeface="+mn-ea"/>
              </a:rPr>
              <a:t>重油悬浮床加氢新技术</a:t>
            </a:r>
            <a:endParaRPr lang="en-US" altLang="zh-CN" sz="1600" b="1" dirty="0">
              <a:solidFill>
                <a:schemeClr val="tx2"/>
              </a:solidFill>
              <a:effectLst>
                <a:outerShdw blurRad="38100" dist="38100" dir="2700000" algn="tl">
                  <a:srgbClr val="000000">
                    <a:alpha val="43137"/>
                  </a:srgbClr>
                </a:outerShdw>
              </a:effectLst>
              <a:latin typeface="+mn-ea"/>
              <a:ea typeface="+mn-ea"/>
            </a:endParaRPr>
          </a:p>
          <a:p>
            <a:pPr marL="120650" indent="-120650">
              <a:lnSpc>
                <a:spcPct val="150000"/>
              </a:lnSpc>
              <a:spcBef>
                <a:spcPts val="0"/>
              </a:spcBef>
              <a:buFont typeface="Arial" pitchFamily="34" charset="0"/>
              <a:buChar char="•"/>
              <a:defRPr/>
            </a:pPr>
            <a:r>
              <a:rPr lang="zh-CN" altLang="zh-CN" sz="1600" b="1" dirty="0">
                <a:effectLst>
                  <a:outerShdw blurRad="38100" dist="38100" dir="2700000" algn="tl">
                    <a:srgbClr val="000000">
                      <a:alpha val="43137"/>
                    </a:srgbClr>
                  </a:outerShdw>
                </a:effectLst>
                <a:latin typeface="+mn-ea"/>
                <a:ea typeface="+mn-ea"/>
              </a:rPr>
              <a:t>催化裂化三级多管旋风分离器技术与装备</a:t>
            </a:r>
            <a:endParaRPr lang="en-US" altLang="zh-CN" sz="1600" b="1" dirty="0">
              <a:effectLst>
                <a:outerShdw blurRad="38100" dist="38100" dir="2700000" algn="tl">
                  <a:srgbClr val="000000">
                    <a:alpha val="43137"/>
                  </a:srgbClr>
                </a:outerShdw>
              </a:effectLst>
              <a:latin typeface="+mn-ea"/>
              <a:ea typeface="+mn-ea"/>
            </a:endParaRPr>
          </a:p>
          <a:p>
            <a:pPr marL="120650" indent="-120650">
              <a:lnSpc>
                <a:spcPct val="150000"/>
              </a:lnSpc>
              <a:spcBef>
                <a:spcPts val="0"/>
              </a:spcBef>
              <a:buFont typeface="Arial" pitchFamily="34" charset="0"/>
              <a:buChar char="•"/>
              <a:defRPr/>
            </a:pPr>
            <a:r>
              <a:rPr lang="zh-CN" altLang="zh-CN" sz="1600" b="1" dirty="0">
                <a:effectLst>
                  <a:outerShdw blurRad="38100" dist="38100" dir="2700000" algn="tl">
                    <a:srgbClr val="000000">
                      <a:alpha val="43137"/>
                    </a:srgbClr>
                  </a:outerShdw>
                </a:effectLst>
                <a:latin typeface="+mn-ea"/>
                <a:ea typeface="+mn-ea"/>
              </a:rPr>
              <a:t>催化剂制备新技术</a:t>
            </a:r>
            <a:endParaRPr lang="en-US" altLang="zh-CN" sz="1600" b="1" dirty="0">
              <a:effectLst>
                <a:outerShdw blurRad="38100" dist="38100" dir="2700000" algn="tl">
                  <a:srgbClr val="000000">
                    <a:alpha val="43137"/>
                  </a:srgbClr>
                </a:outerShdw>
              </a:effectLst>
              <a:latin typeface="+mn-ea"/>
              <a:ea typeface="+mn-ea"/>
            </a:endParaRPr>
          </a:p>
          <a:p>
            <a:pPr marL="120650" indent="-120650">
              <a:lnSpc>
                <a:spcPct val="150000"/>
              </a:lnSpc>
              <a:spcBef>
                <a:spcPts val="0"/>
              </a:spcBef>
              <a:buFont typeface="Arial" pitchFamily="34" charset="0"/>
              <a:buChar char="•"/>
              <a:defRPr/>
            </a:pPr>
            <a:r>
              <a:rPr lang="zh-CN" altLang="zh-CN" sz="1600" b="1" dirty="0">
                <a:effectLst>
                  <a:outerShdw blurRad="38100" dist="38100" dir="2700000" algn="tl">
                    <a:srgbClr val="000000">
                      <a:alpha val="43137"/>
                    </a:srgbClr>
                  </a:outerShdw>
                </a:effectLst>
                <a:latin typeface="+mn-ea"/>
                <a:ea typeface="+mn-ea"/>
              </a:rPr>
              <a:t>高等级道路沥青生产新技术</a:t>
            </a:r>
            <a:endParaRPr lang="en-US" altLang="zh-CN" sz="1600" b="1" dirty="0">
              <a:effectLst>
                <a:outerShdw blurRad="38100" dist="38100" dir="2700000" algn="tl">
                  <a:srgbClr val="000000">
                    <a:alpha val="43137"/>
                  </a:srgbClr>
                </a:outerShdw>
              </a:effectLst>
              <a:latin typeface="+mn-ea"/>
              <a:ea typeface="+mn-ea"/>
            </a:endParaRPr>
          </a:p>
          <a:p>
            <a:pPr marL="120650" indent="-120650">
              <a:lnSpc>
                <a:spcPct val="150000"/>
              </a:lnSpc>
              <a:spcBef>
                <a:spcPts val="0"/>
              </a:spcBef>
              <a:buFont typeface="Arial" pitchFamily="34" charset="0"/>
              <a:buChar char="•"/>
              <a:defRPr/>
            </a:pPr>
            <a:r>
              <a:rPr lang="zh-CN" altLang="zh-CN" sz="1600" b="1" dirty="0">
                <a:effectLst>
                  <a:outerShdw blurRad="38100" dist="38100" dir="2700000" algn="tl">
                    <a:srgbClr val="000000">
                      <a:alpha val="43137"/>
                    </a:srgbClr>
                  </a:outerShdw>
                </a:effectLst>
                <a:latin typeface="+mn-ea"/>
                <a:ea typeface="+mn-ea"/>
              </a:rPr>
              <a:t>新型碳材料与应用</a:t>
            </a:r>
            <a:endParaRPr lang="en-US" altLang="zh-CN" sz="1600" b="1" dirty="0">
              <a:effectLst>
                <a:outerShdw blurRad="38100" dist="38100" dir="2700000" algn="tl">
                  <a:srgbClr val="000000">
                    <a:alpha val="43137"/>
                  </a:srgbClr>
                </a:outerShdw>
              </a:effectLst>
              <a:latin typeface="+mn-ea"/>
              <a:ea typeface="+mn-ea"/>
            </a:endParaRPr>
          </a:p>
          <a:p>
            <a:pPr marL="120650" indent="-120650">
              <a:lnSpc>
                <a:spcPct val="150000"/>
              </a:lnSpc>
              <a:spcBef>
                <a:spcPts val="0"/>
              </a:spcBef>
              <a:buFont typeface="Arial" pitchFamily="34" charset="0"/>
              <a:buChar char="•"/>
              <a:defRPr/>
            </a:pPr>
            <a:r>
              <a:rPr lang="zh-CN" altLang="zh-CN" sz="1600" b="1" dirty="0">
                <a:effectLst>
                  <a:outerShdw blurRad="38100" dist="38100" dir="2700000" algn="tl">
                    <a:srgbClr val="000000">
                      <a:alpha val="43137"/>
                    </a:srgbClr>
                  </a:outerShdw>
                </a:effectLst>
                <a:latin typeface="+mn-ea"/>
                <a:ea typeface="+mn-ea"/>
              </a:rPr>
              <a:t>石油化工环境保护与安全工程技术</a:t>
            </a:r>
            <a:endParaRPr lang="en-US" altLang="zh-CN" sz="1600" b="1" dirty="0">
              <a:effectLst>
                <a:outerShdw blurRad="38100" dist="38100" dir="2700000" algn="tl">
                  <a:srgbClr val="000000">
                    <a:alpha val="43137"/>
                  </a:srgbClr>
                </a:outerShdw>
              </a:effectLst>
              <a:latin typeface="+mn-ea"/>
              <a:ea typeface="+mn-ea"/>
            </a:endParaRPr>
          </a:p>
        </p:txBody>
      </p:sp>
      <p:sp>
        <p:nvSpPr>
          <p:cNvPr id="7" name="矩形 6"/>
          <p:cNvSpPr/>
          <p:nvPr/>
        </p:nvSpPr>
        <p:spPr>
          <a:xfrm>
            <a:off x="179388" y="1668463"/>
            <a:ext cx="8785225" cy="752475"/>
          </a:xfrm>
          <a:prstGeom prst="rect">
            <a:avLst/>
          </a:prstGeom>
        </p:spPr>
        <p:txBody>
          <a:bodyPr>
            <a:spAutoFit/>
          </a:bodyPr>
          <a:lstStyle/>
          <a:p>
            <a:pPr algn="ctr">
              <a:lnSpc>
                <a:spcPts val="2600"/>
              </a:lnSpc>
              <a:defRPr/>
            </a:pPr>
            <a:r>
              <a:rPr lang="zh-CN" altLang="zh-CN" b="1">
                <a:effectLst>
                  <a:outerShdw blurRad="38100" dist="38100" dir="2700000" algn="tl">
                    <a:srgbClr val="C0C0C0"/>
                  </a:outerShdw>
                </a:effectLst>
                <a:latin typeface="黑体" pitchFamily="2" charset="-122"/>
                <a:ea typeface="黑体" pitchFamily="2" charset="-122"/>
              </a:rPr>
              <a:t>实现劣质重油加工与高效利用及发展战略的重大科学前沿和核心关键共性技术的突破，为</a:t>
            </a:r>
            <a:r>
              <a:rPr lang="zh-CN" altLang="en-US" b="1">
                <a:effectLst>
                  <a:outerShdw blurRad="38100" dist="38100" dir="2700000" algn="tl">
                    <a:srgbClr val="C0C0C0"/>
                  </a:outerShdw>
                </a:effectLst>
                <a:latin typeface="黑体" pitchFamily="2" charset="-122"/>
                <a:ea typeface="黑体" pitchFamily="2" charset="-122"/>
              </a:rPr>
              <a:t>山东石化</a:t>
            </a:r>
            <a:r>
              <a:rPr lang="zh-CN" altLang="zh-CN" b="1">
                <a:effectLst>
                  <a:outerShdw blurRad="38100" dist="38100" dir="2700000" algn="tl">
                    <a:srgbClr val="C0C0C0"/>
                  </a:outerShdw>
                </a:effectLst>
                <a:latin typeface="黑体" pitchFamily="2" charset="-122"/>
                <a:ea typeface="黑体" pitchFamily="2" charset="-122"/>
              </a:rPr>
              <a:t>企业提升核心竞争力提供有力的科技支撑</a:t>
            </a:r>
            <a:r>
              <a:rPr lang="zh-CN" altLang="en-US" b="1">
                <a:effectLst>
                  <a:outerShdw blurRad="38100" dist="38100" dir="2700000" algn="tl">
                    <a:srgbClr val="C0C0C0"/>
                  </a:outerShdw>
                </a:effectLst>
                <a:latin typeface="黑体" pitchFamily="2" charset="-122"/>
                <a:ea typeface="黑体" pitchFamily="2" charset="-122"/>
              </a:rPr>
              <a:t>！</a:t>
            </a:r>
          </a:p>
        </p:txBody>
      </p:sp>
      <p:sp>
        <p:nvSpPr>
          <p:cNvPr id="8" name="矩形 7"/>
          <p:cNvSpPr/>
          <p:nvPr/>
        </p:nvSpPr>
        <p:spPr>
          <a:xfrm>
            <a:off x="611188" y="5549900"/>
            <a:ext cx="8064500" cy="731838"/>
          </a:xfrm>
          <a:prstGeom prst="rect">
            <a:avLst/>
          </a:prstGeom>
        </p:spPr>
        <p:txBody>
          <a:bodyPr>
            <a:spAutoFit/>
          </a:bodyPr>
          <a:lstStyle/>
          <a:p>
            <a:pPr algn="ctr">
              <a:lnSpc>
                <a:spcPts val="2600"/>
              </a:lnSpc>
              <a:defRPr/>
            </a:pPr>
            <a:r>
              <a:rPr lang="zh-CN" altLang="zh-CN" b="1" dirty="0">
                <a:effectLst>
                  <a:outerShdw blurRad="38100" dist="38100" dir="2700000" algn="tl">
                    <a:srgbClr val="000000">
                      <a:alpha val="43137"/>
                    </a:srgbClr>
                  </a:outerShdw>
                </a:effectLst>
                <a:latin typeface="+mn-ea"/>
                <a:ea typeface="+mn-ea"/>
              </a:rPr>
              <a:t>到</a:t>
            </a:r>
            <a:r>
              <a:rPr lang="en-US" altLang="zh-CN" b="1" dirty="0">
                <a:effectLst>
                  <a:outerShdw blurRad="38100" dist="38100" dir="2700000" algn="tl">
                    <a:srgbClr val="000000">
                      <a:alpha val="43137"/>
                    </a:srgbClr>
                  </a:outerShdw>
                </a:effectLst>
                <a:latin typeface="+mn-ea"/>
                <a:ea typeface="+mn-ea"/>
              </a:rPr>
              <a:t>2015</a:t>
            </a:r>
            <a:r>
              <a:rPr lang="zh-CN" altLang="zh-CN" b="1" dirty="0">
                <a:effectLst>
                  <a:outerShdw blurRad="38100" dist="38100" dir="2700000" algn="tl">
                    <a:srgbClr val="000000">
                      <a:alpha val="43137"/>
                    </a:srgbClr>
                  </a:outerShdw>
                </a:effectLst>
                <a:latin typeface="+mn-ea"/>
                <a:ea typeface="+mn-ea"/>
              </a:rPr>
              <a:t>年，力争获得国家三大科技奖励</a:t>
            </a:r>
            <a:r>
              <a:rPr lang="en-US" altLang="zh-CN" b="1" dirty="0">
                <a:effectLst>
                  <a:outerShdw blurRad="38100" dist="38100" dir="2700000" algn="tl">
                    <a:srgbClr val="000000">
                      <a:alpha val="43137"/>
                    </a:srgbClr>
                  </a:outerShdw>
                </a:effectLst>
                <a:latin typeface="+mn-ea"/>
                <a:ea typeface="+mn-ea"/>
              </a:rPr>
              <a:t>1-2</a:t>
            </a:r>
            <a:r>
              <a:rPr lang="zh-CN" altLang="zh-CN" b="1" dirty="0">
                <a:effectLst>
                  <a:outerShdw blurRad="38100" dist="38100" dir="2700000" algn="tl">
                    <a:srgbClr val="000000">
                      <a:alpha val="43137"/>
                    </a:srgbClr>
                  </a:outerShdw>
                </a:effectLst>
                <a:latin typeface="+mn-ea"/>
                <a:ea typeface="+mn-ea"/>
              </a:rPr>
              <a:t>项以上，省部级科技奖励</a:t>
            </a:r>
            <a:r>
              <a:rPr lang="en-US" altLang="zh-CN" b="1" dirty="0">
                <a:effectLst>
                  <a:outerShdw blurRad="38100" dist="38100" dir="2700000" algn="tl">
                    <a:srgbClr val="000000">
                      <a:alpha val="43137"/>
                    </a:srgbClr>
                  </a:outerShdw>
                </a:effectLst>
                <a:latin typeface="+mn-ea"/>
                <a:ea typeface="+mn-ea"/>
              </a:rPr>
              <a:t>5</a:t>
            </a:r>
            <a:r>
              <a:rPr lang="zh-CN" altLang="zh-CN" b="1" dirty="0">
                <a:effectLst>
                  <a:outerShdw blurRad="38100" dist="38100" dir="2700000" algn="tl">
                    <a:srgbClr val="000000">
                      <a:alpha val="43137"/>
                    </a:srgbClr>
                  </a:outerShdw>
                </a:effectLst>
                <a:latin typeface="+mn-ea"/>
                <a:ea typeface="+mn-ea"/>
              </a:rPr>
              <a:t>项以上，发表</a:t>
            </a:r>
            <a:r>
              <a:rPr lang="en-US" altLang="zh-CN" b="1" dirty="0">
                <a:effectLst>
                  <a:outerShdw blurRad="38100" dist="38100" dir="2700000" algn="tl">
                    <a:srgbClr val="000000">
                      <a:alpha val="43137"/>
                    </a:srgbClr>
                  </a:outerShdw>
                </a:effectLst>
                <a:latin typeface="+mn-ea"/>
                <a:ea typeface="+mn-ea"/>
              </a:rPr>
              <a:t>SCI/EI</a:t>
            </a:r>
            <a:r>
              <a:rPr lang="zh-CN" altLang="zh-CN" b="1" dirty="0">
                <a:effectLst>
                  <a:outerShdw blurRad="38100" dist="38100" dir="2700000" algn="tl">
                    <a:srgbClr val="000000">
                      <a:alpha val="43137"/>
                    </a:srgbClr>
                  </a:outerShdw>
                </a:effectLst>
                <a:latin typeface="+mn-ea"/>
                <a:ea typeface="+mn-ea"/>
              </a:rPr>
              <a:t>收录论文</a:t>
            </a:r>
            <a:r>
              <a:rPr lang="en-US" altLang="zh-CN" b="1" dirty="0">
                <a:effectLst>
                  <a:outerShdw blurRad="38100" dist="38100" dir="2700000" algn="tl">
                    <a:srgbClr val="000000">
                      <a:alpha val="43137"/>
                    </a:srgbClr>
                  </a:outerShdw>
                </a:effectLst>
                <a:latin typeface="+mn-ea"/>
                <a:ea typeface="+mn-ea"/>
              </a:rPr>
              <a:t>150</a:t>
            </a:r>
            <a:r>
              <a:rPr lang="zh-CN" altLang="zh-CN" b="1" dirty="0">
                <a:effectLst>
                  <a:outerShdw blurRad="38100" dist="38100" dir="2700000" algn="tl">
                    <a:srgbClr val="000000">
                      <a:alpha val="43137"/>
                    </a:srgbClr>
                  </a:outerShdw>
                </a:effectLst>
                <a:latin typeface="+mn-ea"/>
                <a:ea typeface="+mn-ea"/>
              </a:rPr>
              <a:t>篇以上，获发明专利授权</a:t>
            </a:r>
            <a:r>
              <a:rPr lang="en-US" altLang="zh-CN" b="1" dirty="0">
                <a:effectLst>
                  <a:outerShdw blurRad="38100" dist="38100" dir="2700000" algn="tl">
                    <a:srgbClr val="000000">
                      <a:alpha val="43137"/>
                    </a:srgbClr>
                  </a:outerShdw>
                </a:effectLst>
                <a:latin typeface="+mn-ea"/>
                <a:ea typeface="+mn-ea"/>
              </a:rPr>
              <a:t>20</a:t>
            </a:r>
            <a:r>
              <a:rPr lang="zh-CN" altLang="zh-CN" b="1" dirty="0">
                <a:effectLst>
                  <a:outerShdw blurRad="38100" dist="38100" dir="2700000" algn="tl">
                    <a:srgbClr val="000000">
                      <a:alpha val="43137"/>
                    </a:srgbClr>
                  </a:outerShdw>
                </a:effectLst>
                <a:latin typeface="+mn-ea"/>
                <a:ea typeface="+mn-ea"/>
              </a:rPr>
              <a:t>项以上</a:t>
            </a:r>
            <a:endParaRPr lang="zh-CN" altLang="en-US" b="1" dirty="0">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汇报内容</a:t>
            </a:r>
            <a:endParaRPr lang="en-US" altLang="zh-CN" dirty="0" smtClean="0">
              <a:effectLst>
                <a:outerShdw blurRad="38100" dist="38100" dir="2700000" algn="tl">
                  <a:srgbClr val="000000">
                    <a:alpha val="43137"/>
                  </a:srgbClr>
                </a:outerShdw>
              </a:effectLst>
              <a:latin typeface="+mn-ea"/>
              <a:ea typeface="+mn-ea"/>
            </a:endParaRPr>
          </a:p>
        </p:txBody>
      </p:sp>
      <p:sp>
        <p:nvSpPr>
          <p:cNvPr id="337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59" name="Group 4"/>
          <p:cNvGrpSpPr>
            <a:grpSpLocks/>
          </p:cNvGrpSpPr>
          <p:nvPr/>
        </p:nvGrpSpPr>
        <p:grpSpPr bwMode="auto">
          <a:xfrm>
            <a:off x="2057400" y="2019300"/>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98"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grpSp>
        <p:nvGrpSpPr>
          <p:cNvPr id="19460" name="Group 9"/>
          <p:cNvGrpSpPr>
            <a:grpSpLocks/>
          </p:cNvGrpSpPr>
          <p:nvPr/>
        </p:nvGrpSpPr>
        <p:grpSpPr bwMode="auto">
          <a:xfrm>
            <a:off x="2057400" y="2705100"/>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94"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grpSp>
        <p:nvGrpSpPr>
          <p:cNvPr id="19461" name="Group 14"/>
          <p:cNvGrpSpPr>
            <a:grpSpLocks/>
          </p:cNvGrpSpPr>
          <p:nvPr/>
        </p:nvGrpSpPr>
        <p:grpSpPr bwMode="auto">
          <a:xfrm>
            <a:off x="2057400" y="3400425"/>
            <a:ext cx="5114925" cy="457200"/>
            <a:chOff x="1296" y="1908"/>
            <a:chExt cx="3222" cy="288"/>
          </a:xfrm>
        </p:grpSpPr>
        <p:sp>
          <p:nvSpPr>
            <p:cNvPr id="323599" name="Oval 15"/>
            <p:cNvSpPr>
              <a:spLocks noChangeArrowheads="1"/>
            </p:cNvSpPr>
            <p:nvPr/>
          </p:nvSpPr>
          <p:spPr bwMode="gray">
            <a:xfrm>
              <a:off x="1296" y="197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90" name="Group 16"/>
            <p:cNvGrpSpPr>
              <a:grpSpLocks/>
            </p:cNvGrpSpPr>
            <p:nvPr/>
          </p:nvGrpSpPr>
          <p:grpSpPr bwMode="auto">
            <a:xfrm>
              <a:off x="1440" y="1908"/>
              <a:ext cx="3078" cy="288"/>
              <a:chOff x="1536" y="1470"/>
              <a:chExt cx="3078" cy="288"/>
            </a:xfrm>
          </p:grpSpPr>
          <p:sp>
            <p:nvSpPr>
              <p:cNvPr id="323601"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23602" name="AutoShape 1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grpSp>
        <p:nvGrpSpPr>
          <p:cNvPr id="19462" name="Group 19"/>
          <p:cNvGrpSpPr>
            <a:grpSpLocks/>
          </p:cNvGrpSpPr>
          <p:nvPr/>
        </p:nvGrpSpPr>
        <p:grpSpPr bwMode="auto">
          <a:xfrm>
            <a:off x="2057400" y="4105275"/>
            <a:ext cx="5114925" cy="4572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86"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grpSp>
        <p:nvGrpSpPr>
          <p:cNvPr id="19463" name="Group 24"/>
          <p:cNvGrpSpPr>
            <a:grpSpLocks/>
          </p:cNvGrpSpPr>
          <p:nvPr/>
        </p:nvGrpSpPr>
        <p:grpSpPr bwMode="auto">
          <a:xfrm>
            <a:off x="2057400" y="4800600"/>
            <a:ext cx="5114925" cy="457200"/>
            <a:chOff x="1296" y="2598"/>
            <a:chExt cx="3222" cy="288"/>
          </a:xfrm>
        </p:grpSpPr>
        <p:sp>
          <p:nvSpPr>
            <p:cNvPr id="323609" name="Oval 25"/>
            <p:cNvSpPr>
              <a:spLocks noChangeArrowheads="1"/>
            </p:cNvSpPr>
            <p:nvPr/>
          </p:nvSpPr>
          <p:spPr bwMode="gray">
            <a:xfrm>
              <a:off x="1296" y="2661"/>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82" name="Group 26"/>
            <p:cNvGrpSpPr>
              <a:grpSpLocks/>
            </p:cNvGrpSpPr>
            <p:nvPr/>
          </p:nvGrpSpPr>
          <p:grpSpPr bwMode="auto">
            <a:xfrm>
              <a:off x="1440" y="2598"/>
              <a:ext cx="3078" cy="288"/>
              <a:chOff x="1536" y="1470"/>
              <a:chExt cx="3078" cy="288"/>
            </a:xfrm>
          </p:grpSpPr>
          <p:sp>
            <p:nvSpPr>
              <p:cNvPr id="323611" name="Line 2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23612" name="AutoShape 2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sp>
        <p:nvSpPr>
          <p:cNvPr id="33801" name="Rectangle 29"/>
          <p:cNvSpPr>
            <a:spLocks noChangeArrowheads="1"/>
          </p:cNvSpPr>
          <p:nvPr/>
        </p:nvSpPr>
        <p:spPr bwMode="gray">
          <a:xfrm>
            <a:off x="3276600" y="2076450"/>
            <a:ext cx="2235200" cy="400050"/>
          </a:xfrm>
          <a:prstGeom prst="rect">
            <a:avLst/>
          </a:prstGeom>
          <a:noFill/>
          <a:ln w="9525">
            <a:noFill/>
            <a:miter lim="800000"/>
            <a:headEnd/>
            <a:tailEnd/>
          </a:ln>
        </p:spPr>
        <p:txBody>
          <a:bodyPr wrap="none">
            <a:spAutoFit/>
          </a:bodyPr>
          <a:lstStyle/>
          <a:p>
            <a:pPr eaLnBrk="0" hangingPunct="0">
              <a:defRPr/>
            </a:pPr>
            <a:r>
              <a:rPr lang="zh-CN" altLang="en-US" sz="2000" b="1" dirty="0">
                <a:solidFill>
                  <a:schemeClr val="tx2"/>
                </a:solidFill>
                <a:effectLst>
                  <a:outerShdw blurRad="38100" dist="38100" dir="2700000" algn="tl">
                    <a:srgbClr val="000000">
                      <a:alpha val="43137"/>
                    </a:srgbClr>
                  </a:outerShdw>
                </a:effectLst>
                <a:latin typeface="+mn-ea"/>
                <a:ea typeface="+mn-ea"/>
              </a:rPr>
              <a:t>二、重大需求分析</a:t>
            </a:r>
            <a:endParaRPr lang="en-US" altLang="zh-CN" sz="2000" b="1" dirty="0">
              <a:solidFill>
                <a:schemeClr val="tx2"/>
              </a:solidFill>
              <a:effectLst>
                <a:outerShdw blurRad="38100" dist="38100" dir="2700000" algn="tl">
                  <a:srgbClr val="000000">
                    <a:alpha val="43137"/>
                  </a:srgbClr>
                </a:outerShdw>
              </a:effectLst>
              <a:latin typeface="+mn-ea"/>
              <a:ea typeface="+mn-ea"/>
            </a:endParaRPr>
          </a:p>
        </p:txBody>
      </p:sp>
      <p:sp>
        <p:nvSpPr>
          <p:cNvPr id="33802" name="Rectangle 30"/>
          <p:cNvSpPr>
            <a:spLocks noChangeArrowheads="1"/>
          </p:cNvSpPr>
          <p:nvPr/>
        </p:nvSpPr>
        <p:spPr bwMode="gray">
          <a:xfrm>
            <a:off x="3276600" y="2724150"/>
            <a:ext cx="3262313" cy="400050"/>
          </a:xfrm>
          <a:prstGeom prst="rect">
            <a:avLst/>
          </a:prstGeom>
          <a:noFill/>
          <a:ln w="9525">
            <a:noFill/>
            <a:miter lim="800000"/>
            <a:headEnd/>
            <a:tailEnd/>
          </a:ln>
        </p:spPr>
        <p:txBody>
          <a:bodyPr wrap="none">
            <a:spAutoFit/>
          </a:bodyPr>
          <a:lstStyle/>
          <a:p>
            <a:pPr eaLnBrk="0" hangingPunct="0">
              <a:defRPr/>
            </a:pPr>
            <a:r>
              <a:rPr lang="zh-CN" altLang="en-US" sz="2000" b="1" dirty="0">
                <a:solidFill>
                  <a:schemeClr val="tx2"/>
                </a:solidFill>
                <a:effectLst>
                  <a:outerShdw blurRad="38100" dist="38100" dir="2700000" algn="tl">
                    <a:srgbClr val="000000">
                      <a:alpha val="43137"/>
                    </a:srgbClr>
                  </a:outerShdw>
                </a:effectLst>
                <a:latin typeface="+mn-ea"/>
                <a:ea typeface="+mn-ea"/>
              </a:rPr>
              <a:t>三、总体思路、目标和任务</a:t>
            </a:r>
            <a:endParaRPr lang="en-US" altLang="zh-CN" sz="2000" b="1" dirty="0">
              <a:solidFill>
                <a:schemeClr val="tx2"/>
              </a:solidFill>
              <a:effectLst>
                <a:outerShdw blurRad="38100" dist="38100" dir="2700000" algn="tl">
                  <a:srgbClr val="000000">
                    <a:alpha val="43137"/>
                  </a:srgbClr>
                </a:outerShdw>
              </a:effectLst>
              <a:latin typeface="+mn-ea"/>
              <a:ea typeface="+mn-ea"/>
            </a:endParaRPr>
          </a:p>
        </p:txBody>
      </p:sp>
      <p:sp>
        <p:nvSpPr>
          <p:cNvPr id="33803" name="Rectangle 31"/>
          <p:cNvSpPr>
            <a:spLocks noChangeArrowheads="1"/>
          </p:cNvSpPr>
          <p:nvPr/>
        </p:nvSpPr>
        <p:spPr bwMode="gray">
          <a:xfrm>
            <a:off x="3276600" y="3452813"/>
            <a:ext cx="1979613" cy="400050"/>
          </a:xfrm>
          <a:prstGeom prst="rect">
            <a:avLst/>
          </a:prstGeom>
          <a:noFill/>
          <a:ln w="9525">
            <a:noFill/>
            <a:miter lim="800000"/>
            <a:headEnd/>
            <a:tailEnd/>
          </a:ln>
        </p:spPr>
        <p:txBody>
          <a:bodyPr wrap="none">
            <a:spAutoFit/>
          </a:bodyPr>
          <a:lstStyle/>
          <a:p>
            <a:pPr eaLnBrk="0" hangingPunct="0">
              <a:defRPr/>
            </a:pPr>
            <a:r>
              <a:rPr lang="zh-CN" altLang="en-US" sz="2000" b="1" dirty="0">
                <a:solidFill>
                  <a:schemeClr val="tx2"/>
                </a:solidFill>
                <a:effectLst>
                  <a:outerShdw blurRad="38100" dist="38100" dir="2700000" algn="tl">
                    <a:srgbClr val="000000">
                      <a:alpha val="43137"/>
                    </a:srgbClr>
                  </a:outerShdw>
                </a:effectLst>
                <a:latin typeface="+mn-ea"/>
                <a:ea typeface="+mn-ea"/>
              </a:rPr>
              <a:t>四、组建与分工</a:t>
            </a:r>
            <a:endParaRPr lang="en-US" altLang="zh-CN" sz="2000" b="1" dirty="0">
              <a:solidFill>
                <a:schemeClr val="tx2"/>
              </a:solidFill>
              <a:effectLst>
                <a:outerShdw blurRad="38100" dist="38100" dir="2700000" algn="tl">
                  <a:srgbClr val="000000">
                    <a:alpha val="43137"/>
                  </a:srgbClr>
                </a:outerShdw>
              </a:effectLst>
              <a:latin typeface="+mn-ea"/>
              <a:ea typeface="+mn-ea"/>
            </a:endParaRPr>
          </a:p>
        </p:txBody>
      </p:sp>
      <p:sp>
        <p:nvSpPr>
          <p:cNvPr id="33804" name="Rectangle 32"/>
          <p:cNvSpPr>
            <a:spLocks noChangeArrowheads="1"/>
          </p:cNvSpPr>
          <p:nvPr/>
        </p:nvSpPr>
        <p:spPr bwMode="gray">
          <a:xfrm>
            <a:off x="3276600" y="4116388"/>
            <a:ext cx="3005138" cy="400050"/>
          </a:xfrm>
          <a:prstGeom prst="rect">
            <a:avLst/>
          </a:prstGeom>
          <a:noFill/>
          <a:ln w="9525">
            <a:noFill/>
            <a:miter lim="800000"/>
            <a:headEnd/>
            <a:tailEnd/>
          </a:ln>
        </p:spPr>
        <p:txBody>
          <a:bodyPr wrap="none">
            <a:spAutoFit/>
          </a:bodyPr>
          <a:lstStyle/>
          <a:p>
            <a:pPr eaLnBrk="0" hangingPunct="0">
              <a:defRPr/>
            </a:pPr>
            <a:r>
              <a:rPr lang="zh-CN" altLang="en-US" sz="2000" b="1" dirty="0">
                <a:solidFill>
                  <a:schemeClr val="tx2"/>
                </a:solidFill>
                <a:effectLst>
                  <a:outerShdw blurRad="38100" dist="38100" dir="2700000" algn="tl">
                    <a:srgbClr val="000000">
                      <a:alpha val="43137"/>
                    </a:srgbClr>
                  </a:outerShdw>
                </a:effectLst>
                <a:latin typeface="+mn-ea"/>
                <a:ea typeface="+mn-ea"/>
              </a:rPr>
              <a:t>五、机制体制改革与制度</a:t>
            </a:r>
            <a:endParaRPr lang="en-US" altLang="zh-CN" sz="2000" b="1" dirty="0">
              <a:solidFill>
                <a:schemeClr val="tx2"/>
              </a:solidFill>
              <a:effectLst>
                <a:outerShdw blurRad="38100" dist="38100" dir="2700000" algn="tl">
                  <a:srgbClr val="000000">
                    <a:alpha val="43137"/>
                  </a:srgbClr>
                </a:outerShdw>
              </a:effectLst>
              <a:latin typeface="+mn-ea"/>
              <a:ea typeface="+mn-ea"/>
            </a:endParaRPr>
          </a:p>
        </p:txBody>
      </p:sp>
      <p:sp>
        <p:nvSpPr>
          <p:cNvPr id="33805" name="Rectangle 33"/>
          <p:cNvSpPr>
            <a:spLocks noChangeArrowheads="1"/>
          </p:cNvSpPr>
          <p:nvPr/>
        </p:nvSpPr>
        <p:spPr bwMode="gray">
          <a:xfrm>
            <a:off x="3276600" y="4811713"/>
            <a:ext cx="1722438" cy="400050"/>
          </a:xfrm>
          <a:prstGeom prst="rect">
            <a:avLst/>
          </a:prstGeom>
          <a:noFill/>
          <a:ln w="9525">
            <a:noFill/>
            <a:miter lim="800000"/>
            <a:headEnd/>
            <a:tailEnd/>
          </a:ln>
        </p:spPr>
        <p:txBody>
          <a:bodyPr wrap="none">
            <a:spAutoFit/>
          </a:bodyPr>
          <a:lstStyle/>
          <a:p>
            <a:pPr eaLnBrk="0" hangingPunct="0">
              <a:defRPr/>
            </a:pPr>
            <a:r>
              <a:rPr lang="zh-CN" altLang="en-US" sz="2000" b="1" dirty="0">
                <a:solidFill>
                  <a:schemeClr val="tx2"/>
                </a:solidFill>
                <a:effectLst>
                  <a:outerShdw blurRad="38100" dist="38100" dir="2700000" algn="tl">
                    <a:srgbClr val="000000">
                      <a:alpha val="43137"/>
                    </a:srgbClr>
                  </a:outerShdw>
                </a:effectLst>
                <a:latin typeface="+mn-ea"/>
                <a:ea typeface="+mn-ea"/>
              </a:rPr>
              <a:t>六、经费筹措</a:t>
            </a:r>
            <a:endParaRPr lang="en-US" altLang="zh-CN" sz="2000" b="1" dirty="0">
              <a:solidFill>
                <a:schemeClr val="tx2"/>
              </a:solidFill>
              <a:effectLst>
                <a:outerShdw blurRad="38100" dist="38100" dir="2700000" algn="tl">
                  <a:srgbClr val="000000">
                    <a:alpha val="43137"/>
                  </a:srgbClr>
                </a:outerShdw>
              </a:effectLst>
              <a:latin typeface="+mn-ea"/>
              <a:ea typeface="+mn-ea"/>
            </a:endParaRPr>
          </a:p>
        </p:txBody>
      </p:sp>
      <p:grpSp>
        <p:nvGrpSpPr>
          <p:cNvPr id="19469" name="Group 24"/>
          <p:cNvGrpSpPr>
            <a:grpSpLocks/>
          </p:cNvGrpSpPr>
          <p:nvPr/>
        </p:nvGrpSpPr>
        <p:grpSpPr bwMode="auto">
          <a:xfrm>
            <a:off x="2057400" y="1341438"/>
            <a:ext cx="5114925" cy="457200"/>
            <a:chOff x="1296" y="2598"/>
            <a:chExt cx="3222" cy="288"/>
          </a:xfrm>
        </p:grpSpPr>
        <p:sp>
          <p:nvSpPr>
            <p:cNvPr id="35" name="Oval 25"/>
            <p:cNvSpPr>
              <a:spLocks noChangeArrowheads="1"/>
            </p:cNvSpPr>
            <p:nvPr/>
          </p:nvSpPr>
          <p:spPr bwMode="gray">
            <a:xfrm>
              <a:off x="1296" y="2661"/>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78" name="Group 26"/>
            <p:cNvGrpSpPr>
              <a:grpSpLocks/>
            </p:cNvGrpSpPr>
            <p:nvPr/>
          </p:nvGrpSpPr>
          <p:grpSpPr bwMode="auto">
            <a:xfrm>
              <a:off x="1440" y="2598"/>
              <a:ext cx="3078" cy="288"/>
              <a:chOff x="1536" y="1470"/>
              <a:chExt cx="3078" cy="288"/>
            </a:xfrm>
          </p:grpSpPr>
          <p:sp>
            <p:nvSpPr>
              <p:cNvPr id="37" name="Line 2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8" name="AutoShape 2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grpSp>
        <p:nvGrpSpPr>
          <p:cNvPr id="19470" name="Group 4"/>
          <p:cNvGrpSpPr>
            <a:grpSpLocks/>
          </p:cNvGrpSpPr>
          <p:nvPr/>
        </p:nvGrpSpPr>
        <p:grpSpPr bwMode="auto">
          <a:xfrm>
            <a:off x="2057400" y="5532438"/>
            <a:ext cx="5114925" cy="457200"/>
            <a:chOff x="1296" y="1224"/>
            <a:chExt cx="3222" cy="288"/>
          </a:xfrm>
        </p:grpSpPr>
        <p:sp>
          <p:nvSpPr>
            <p:cNvPr id="45"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19474" name="Group 6"/>
            <p:cNvGrpSpPr>
              <a:grpSpLocks/>
            </p:cNvGrpSpPr>
            <p:nvPr/>
          </p:nvGrpSpPr>
          <p:grpSpPr bwMode="auto">
            <a:xfrm>
              <a:off x="1440" y="1224"/>
              <a:ext cx="3078" cy="288"/>
              <a:chOff x="1536" y="1470"/>
              <a:chExt cx="3078" cy="288"/>
            </a:xfrm>
          </p:grpSpPr>
          <p:sp>
            <p:nvSpPr>
              <p:cNvPr id="47"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48"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sp>
        <p:nvSpPr>
          <p:cNvPr id="49" name="矩形 48"/>
          <p:cNvSpPr/>
          <p:nvPr/>
        </p:nvSpPr>
        <p:spPr>
          <a:xfrm>
            <a:off x="3276600" y="1352550"/>
            <a:ext cx="1722438" cy="400050"/>
          </a:xfrm>
          <a:prstGeom prst="rect">
            <a:avLst/>
          </a:prstGeom>
        </p:spPr>
        <p:txBody>
          <a:bodyPr wrap="none">
            <a:spAutoFit/>
          </a:bodyPr>
          <a:lstStyle/>
          <a:p>
            <a:pPr eaLnBrk="0" hangingPunct="0">
              <a:defRPr/>
            </a:pPr>
            <a:r>
              <a:rPr lang="zh-CN" altLang="en-US" sz="2000" b="1" dirty="0">
                <a:solidFill>
                  <a:schemeClr val="tx2"/>
                </a:solidFill>
                <a:effectLst>
                  <a:outerShdw blurRad="38100" dist="38100" dir="2700000" algn="tl">
                    <a:srgbClr val="000000">
                      <a:alpha val="43137"/>
                    </a:srgbClr>
                  </a:outerShdw>
                </a:effectLst>
                <a:latin typeface="+mn-ea"/>
                <a:ea typeface="+mn-ea"/>
              </a:rPr>
              <a:t>一、基础条件</a:t>
            </a:r>
            <a:endParaRPr lang="en-US" altLang="zh-CN" sz="2000" b="1" dirty="0">
              <a:solidFill>
                <a:schemeClr val="tx2"/>
              </a:solidFill>
              <a:effectLst>
                <a:outerShdw blurRad="38100" dist="38100" dir="2700000" algn="tl">
                  <a:srgbClr val="000000">
                    <a:alpha val="43137"/>
                  </a:srgbClr>
                </a:outerShdw>
              </a:effectLst>
              <a:latin typeface="+mn-ea"/>
              <a:ea typeface="+mn-ea"/>
            </a:endParaRPr>
          </a:p>
        </p:txBody>
      </p:sp>
      <p:sp>
        <p:nvSpPr>
          <p:cNvPr id="50" name="矩形 49"/>
          <p:cNvSpPr/>
          <p:nvPr/>
        </p:nvSpPr>
        <p:spPr>
          <a:xfrm>
            <a:off x="3276600" y="5532438"/>
            <a:ext cx="1722438" cy="400050"/>
          </a:xfrm>
          <a:prstGeom prst="rect">
            <a:avLst/>
          </a:prstGeom>
        </p:spPr>
        <p:txBody>
          <a:bodyPr wrap="none">
            <a:spAutoFit/>
          </a:bodyPr>
          <a:lstStyle/>
          <a:p>
            <a:pPr eaLnBrk="0" hangingPunct="0">
              <a:defRPr/>
            </a:pPr>
            <a:r>
              <a:rPr lang="zh-CN" altLang="en-US" sz="2000" b="1" dirty="0">
                <a:solidFill>
                  <a:schemeClr val="tx2"/>
                </a:solidFill>
                <a:effectLst>
                  <a:outerShdw blurRad="38100" dist="38100" dir="2700000" algn="tl">
                    <a:srgbClr val="000000">
                      <a:alpha val="43137"/>
                    </a:srgbClr>
                  </a:outerShdw>
                </a:effectLst>
                <a:latin typeface="+mn-ea"/>
                <a:ea typeface="+mn-ea"/>
              </a:rPr>
              <a:t>七、预期成效</a:t>
            </a:r>
            <a:endParaRPr lang="en-US" altLang="zh-CN" sz="2000" b="1" dirty="0">
              <a:solidFill>
                <a:schemeClr val="tx2"/>
              </a:solidFill>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Oval 4"/>
          <p:cNvSpPr>
            <a:spLocks noChangeArrowheads="1"/>
          </p:cNvSpPr>
          <p:nvPr/>
        </p:nvSpPr>
        <p:spPr bwMode="auto">
          <a:xfrm>
            <a:off x="2590800" y="2222500"/>
            <a:ext cx="4038600" cy="3368675"/>
          </a:xfrm>
          <a:prstGeom prst="ellipse">
            <a:avLst/>
          </a:prstGeom>
          <a:noFill/>
          <a:ln w="9525" algn="ctr">
            <a:solidFill>
              <a:schemeClr val="accent1"/>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nvGrpSpPr>
          <p:cNvPr id="39938" name="Group 5"/>
          <p:cNvGrpSpPr>
            <a:grpSpLocks/>
          </p:cNvGrpSpPr>
          <p:nvPr/>
        </p:nvGrpSpPr>
        <p:grpSpPr bwMode="auto">
          <a:xfrm>
            <a:off x="3581400" y="3063875"/>
            <a:ext cx="2057400" cy="1814513"/>
            <a:chOff x="2016" y="1920"/>
            <a:chExt cx="1680" cy="1680"/>
          </a:xfrm>
        </p:grpSpPr>
        <p:sp>
          <p:nvSpPr>
            <p:cNvPr id="94258"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chemeClr val="tx1"/>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94259" name="Freeform 7"/>
            <p:cNvSpPr>
              <a:spLocks/>
            </p:cNvSpPr>
            <p:nvPr/>
          </p:nvSpPr>
          <p:spPr bwMode="gray">
            <a:xfrm>
              <a:off x="2208" y="1948"/>
              <a:ext cx="1296" cy="633"/>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177160" name="Text Box 8"/>
          <p:cNvSpPr txBox="1">
            <a:spLocks noChangeArrowheads="1"/>
          </p:cNvSpPr>
          <p:nvPr/>
        </p:nvSpPr>
        <p:spPr bwMode="gray">
          <a:xfrm>
            <a:off x="3486150" y="3735388"/>
            <a:ext cx="2270125" cy="641350"/>
          </a:xfrm>
          <a:prstGeom prst="rect">
            <a:avLst/>
          </a:prstGeom>
          <a:noFill/>
          <a:ln w="9525">
            <a:noFill/>
            <a:miter lim="800000"/>
            <a:headEnd/>
            <a:tailEnd/>
          </a:ln>
          <a:effectLst/>
        </p:spPr>
        <p:txBody>
          <a:bodyPr>
            <a:spAutoFit/>
          </a:bodyPr>
          <a:lstStyle/>
          <a:p>
            <a:pPr algn="ctr" eaLnBrk="0" hangingPunct="0">
              <a:defRPr/>
            </a:pPr>
            <a:r>
              <a:rPr lang="zh-CN" altLang="zh-CN" b="1">
                <a:solidFill>
                  <a:srgbClr val="FFFFFF"/>
                </a:solidFill>
                <a:effectLst>
                  <a:outerShdw blurRad="38100" dist="38100" dir="2700000" algn="tl">
                    <a:srgbClr val="C0C0C0"/>
                  </a:outerShdw>
                </a:effectLst>
                <a:latin typeface="黑体" pitchFamily="2" charset="-122"/>
                <a:ea typeface="黑体" pitchFamily="2" charset="-122"/>
              </a:rPr>
              <a:t>劣质重油高效利用</a:t>
            </a:r>
            <a:endParaRPr lang="en-US" altLang="zh-CN" b="1">
              <a:solidFill>
                <a:srgbClr val="FFFFFF"/>
              </a:solidFill>
              <a:effectLst>
                <a:outerShdw blurRad="38100" dist="38100" dir="2700000" algn="tl">
                  <a:srgbClr val="C0C0C0"/>
                </a:outerShdw>
              </a:effectLst>
              <a:latin typeface="黑体" pitchFamily="2" charset="-122"/>
              <a:ea typeface="黑体" pitchFamily="2" charset="-122"/>
            </a:endParaRPr>
          </a:p>
          <a:p>
            <a:pPr algn="ctr" eaLnBrk="0" hangingPunct="0">
              <a:defRPr/>
            </a:pPr>
            <a:r>
              <a:rPr lang="zh-CN" altLang="en-US" b="1">
                <a:solidFill>
                  <a:srgbClr val="FFFFFF"/>
                </a:solidFill>
                <a:effectLst>
                  <a:outerShdw blurRad="38100" dist="38100" dir="2700000" algn="tl">
                    <a:srgbClr val="C0C0C0"/>
                  </a:outerShdw>
                </a:effectLst>
                <a:latin typeface="黑体" pitchFamily="2" charset="-122"/>
                <a:ea typeface="黑体" pitchFamily="2" charset="-122"/>
              </a:rPr>
              <a:t>协同创新中心</a:t>
            </a:r>
            <a:endParaRPr lang="en-US" altLang="zh-CN" b="1">
              <a:solidFill>
                <a:srgbClr val="FFFFFF"/>
              </a:solidFill>
              <a:effectLst>
                <a:outerShdw blurRad="38100" dist="38100" dir="2700000" algn="tl">
                  <a:srgbClr val="C0C0C0"/>
                </a:outerShdw>
              </a:effectLst>
              <a:latin typeface="黑体" pitchFamily="2" charset="-122"/>
              <a:ea typeface="黑体" pitchFamily="2" charset="-122"/>
            </a:endParaRPr>
          </a:p>
        </p:txBody>
      </p:sp>
      <p:grpSp>
        <p:nvGrpSpPr>
          <p:cNvPr id="39940" name="Group 9"/>
          <p:cNvGrpSpPr>
            <a:grpSpLocks/>
          </p:cNvGrpSpPr>
          <p:nvPr/>
        </p:nvGrpSpPr>
        <p:grpSpPr bwMode="auto">
          <a:xfrm>
            <a:off x="4191000" y="1897063"/>
            <a:ext cx="685800" cy="560387"/>
            <a:chOff x="2640" y="1088"/>
            <a:chExt cx="432" cy="415"/>
          </a:xfrm>
        </p:grpSpPr>
        <p:grpSp>
          <p:nvGrpSpPr>
            <p:cNvPr id="39981" name="Group 10"/>
            <p:cNvGrpSpPr>
              <a:grpSpLocks/>
            </p:cNvGrpSpPr>
            <p:nvPr/>
          </p:nvGrpSpPr>
          <p:grpSpPr bwMode="auto">
            <a:xfrm>
              <a:off x="2640" y="1088"/>
              <a:ext cx="432" cy="415"/>
              <a:chOff x="2016" y="1920"/>
              <a:chExt cx="1680" cy="1680"/>
            </a:xfrm>
          </p:grpSpPr>
          <p:sp>
            <p:nvSpPr>
              <p:cNvPr id="177163" name="Oval 11"/>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42353"/>
                      <a:invGamma/>
                    </a:schemeClr>
                  </a:gs>
                </a:gsLst>
                <a:lin ang="5400000" scaled="1"/>
              </a:gradFill>
              <a:ln w="9525">
                <a:solidFill>
                  <a:srgbClr val="000000"/>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94257" name="Freeform 12"/>
              <p:cNvSpPr>
                <a:spLocks/>
              </p:cNvSpPr>
              <p:nvPr/>
            </p:nvSpPr>
            <p:spPr bwMode="gray">
              <a:xfrm>
                <a:off x="2207" y="1949"/>
                <a:ext cx="1299" cy="633"/>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177165" name="Text Box 13"/>
            <p:cNvSpPr txBox="1">
              <a:spLocks noChangeArrowheads="1"/>
            </p:cNvSpPr>
            <p:nvPr/>
          </p:nvSpPr>
          <p:spPr bwMode="gray">
            <a:xfrm>
              <a:off x="2734" y="1108"/>
              <a:ext cx="213" cy="339"/>
            </a:xfrm>
            <a:prstGeom prst="rect">
              <a:avLst/>
            </a:prstGeom>
            <a:noFill/>
            <a:ln w="9525" algn="ctr">
              <a:noFill/>
              <a:miter lim="800000"/>
              <a:headEnd/>
              <a:tailEnd/>
            </a:ln>
            <a:effectLst/>
          </p:spPr>
          <p:txBody>
            <a:bodyPr wrap="none">
              <a:spAutoFit/>
            </a:bodyPr>
            <a:lstStyle/>
            <a:p>
              <a:pPr algn="ctr" eaLnBrk="0" hangingPunct="0">
                <a:defRPr/>
              </a:pPr>
              <a:r>
                <a:rPr lang="en-US" altLang="zh-CN" sz="2400" b="1" dirty="0">
                  <a:solidFill>
                    <a:srgbClr val="FFFFFF"/>
                  </a:solidFill>
                  <a:effectLst>
                    <a:outerShdw blurRad="38100" dist="38100" dir="2700000" algn="tl">
                      <a:srgbClr val="000000">
                        <a:alpha val="43137"/>
                      </a:srgbClr>
                    </a:outerShdw>
                  </a:effectLst>
                  <a:latin typeface="黑体" pitchFamily="2" charset="-122"/>
                  <a:ea typeface="黑体" pitchFamily="2" charset="-122"/>
                </a:rPr>
                <a:t>B</a:t>
              </a:r>
            </a:p>
          </p:txBody>
        </p:sp>
      </p:grpSp>
      <p:grpSp>
        <p:nvGrpSpPr>
          <p:cNvPr id="39941" name="Group 14"/>
          <p:cNvGrpSpPr>
            <a:grpSpLocks/>
          </p:cNvGrpSpPr>
          <p:nvPr/>
        </p:nvGrpSpPr>
        <p:grpSpPr bwMode="auto">
          <a:xfrm>
            <a:off x="3549650" y="4714875"/>
            <a:ext cx="319088" cy="238125"/>
            <a:chOff x="2236" y="3191"/>
            <a:chExt cx="201" cy="176"/>
          </a:xfrm>
        </p:grpSpPr>
        <p:sp>
          <p:nvSpPr>
            <p:cNvPr id="177167" name="Oval 15"/>
            <p:cNvSpPr>
              <a:spLocks noChangeArrowheads="1"/>
            </p:cNvSpPr>
            <p:nvPr/>
          </p:nvSpPr>
          <p:spPr bwMode="gray">
            <a:xfrm rot="-3372907">
              <a:off x="2238" y="3282"/>
              <a:ext cx="82" cy="87"/>
            </a:xfrm>
            <a:prstGeom prst="ellipse">
              <a:avLst/>
            </a:prstGeom>
            <a:gradFill rotWithShape="1">
              <a:gsLst>
                <a:gs pos="0">
                  <a:schemeClr val="folHlink"/>
                </a:gs>
                <a:gs pos="100000">
                  <a:srgbClr val="222288"/>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177168" name="Oval 16"/>
            <p:cNvSpPr>
              <a:spLocks noChangeArrowheads="1"/>
            </p:cNvSpPr>
            <p:nvPr/>
          </p:nvSpPr>
          <p:spPr bwMode="gray">
            <a:xfrm rot="-3372907">
              <a:off x="2349" y="3190"/>
              <a:ext cx="82" cy="87"/>
            </a:xfrm>
            <a:prstGeom prst="ellipse">
              <a:avLst/>
            </a:prstGeom>
            <a:gradFill rotWithShape="1">
              <a:gsLst>
                <a:gs pos="0">
                  <a:schemeClr val="folHlink"/>
                </a:gs>
                <a:gs pos="100000">
                  <a:srgbClr val="222288"/>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grpSp>
        <p:nvGrpSpPr>
          <p:cNvPr id="39942" name="Group 17"/>
          <p:cNvGrpSpPr>
            <a:grpSpLocks/>
          </p:cNvGrpSpPr>
          <p:nvPr/>
        </p:nvGrpSpPr>
        <p:grpSpPr bwMode="auto">
          <a:xfrm>
            <a:off x="2895600" y="4940300"/>
            <a:ext cx="685800" cy="582613"/>
            <a:chOff x="1824" y="3357"/>
            <a:chExt cx="432" cy="432"/>
          </a:xfrm>
        </p:grpSpPr>
        <p:grpSp>
          <p:nvGrpSpPr>
            <p:cNvPr id="39975" name="Group 18"/>
            <p:cNvGrpSpPr>
              <a:grpSpLocks/>
            </p:cNvGrpSpPr>
            <p:nvPr/>
          </p:nvGrpSpPr>
          <p:grpSpPr bwMode="auto">
            <a:xfrm>
              <a:off x="1824" y="3357"/>
              <a:ext cx="432" cy="432"/>
              <a:chOff x="2016" y="1920"/>
              <a:chExt cx="1680" cy="1680"/>
            </a:xfrm>
          </p:grpSpPr>
          <p:sp>
            <p:nvSpPr>
              <p:cNvPr id="177171" name="Oval 19"/>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solidFill>
                  <a:srgbClr val="000000"/>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94251" name="Freeform 20"/>
              <p:cNvSpPr>
                <a:spLocks/>
              </p:cNvSpPr>
              <p:nvPr/>
            </p:nvSpPr>
            <p:spPr bwMode="gray">
              <a:xfrm>
                <a:off x="2207" y="1947"/>
                <a:ext cx="1299" cy="636"/>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177173" name="Text Box 21"/>
            <p:cNvSpPr txBox="1">
              <a:spLocks noChangeArrowheads="1"/>
            </p:cNvSpPr>
            <p:nvPr/>
          </p:nvSpPr>
          <p:spPr bwMode="gray">
            <a:xfrm>
              <a:off x="1911" y="3438"/>
              <a:ext cx="213" cy="339"/>
            </a:xfrm>
            <a:prstGeom prst="rect">
              <a:avLst/>
            </a:prstGeom>
            <a:noFill/>
            <a:ln w="9525" algn="ctr">
              <a:noFill/>
              <a:miter lim="800000"/>
              <a:headEnd/>
              <a:tailEnd/>
            </a:ln>
            <a:effectLst/>
          </p:spPr>
          <p:txBody>
            <a:bodyPr wrap="none">
              <a:spAutoFit/>
            </a:bodyPr>
            <a:lstStyle/>
            <a:p>
              <a:pPr algn="ctr" eaLnBrk="0" hangingPunct="0">
                <a:defRPr/>
              </a:pPr>
              <a:r>
                <a:rPr lang="en-US" altLang="zh-CN" sz="2400" b="1" dirty="0">
                  <a:solidFill>
                    <a:srgbClr val="FFFFFF"/>
                  </a:solidFill>
                  <a:effectLst>
                    <a:outerShdw blurRad="38100" dist="38100" dir="2700000" algn="tl">
                      <a:srgbClr val="000000">
                        <a:alpha val="43137"/>
                      </a:srgbClr>
                    </a:outerShdw>
                  </a:effectLst>
                  <a:latin typeface="黑体" pitchFamily="2" charset="-122"/>
                  <a:ea typeface="黑体" pitchFamily="2" charset="-122"/>
                </a:rPr>
                <a:t>E</a:t>
              </a:r>
            </a:p>
          </p:txBody>
        </p:sp>
      </p:grpSp>
      <p:grpSp>
        <p:nvGrpSpPr>
          <p:cNvPr id="39943" name="Group 22"/>
          <p:cNvGrpSpPr>
            <a:grpSpLocks/>
          </p:cNvGrpSpPr>
          <p:nvPr/>
        </p:nvGrpSpPr>
        <p:grpSpPr bwMode="auto">
          <a:xfrm>
            <a:off x="6251575" y="3063875"/>
            <a:ext cx="682625" cy="590550"/>
            <a:chOff x="3938" y="1968"/>
            <a:chExt cx="430" cy="437"/>
          </a:xfrm>
        </p:grpSpPr>
        <p:grpSp>
          <p:nvGrpSpPr>
            <p:cNvPr id="39971" name="Group 23"/>
            <p:cNvGrpSpPr>
              <a:grpSpLocks/>
            </p:cNvGrpSpPr>
            <p:nvPr/>
          </p:nvGrpSpPr>
          <p:grpSpPr bwMode="auto">
            <a:xfrm>
              <a:off x="3938" y="1968"/>
              <a:ext cx="430" cy="437"/>
              <a:chOff x="2016" y="1920"/>
              <a:chExt cx="1680" cy="1680"/>
            </a:xfrm>
          </p:grpSpPr>
          <p:sp>
            <p:nvSpPr>
              <p:cNvPr id="177176" name="Oval 24"/>
              <p:cNvSpPr>
                <a:spLocks noChangeArrowheads="1"/>
              </p:cNvSpPr>
              <p:nvPr/>
            </p:nvSpPr>
            <p:spPr bwMode="gray">
              <a:xfrm>
                <a:off x="2016" y="1920"/>
                <a:ext cx="1680" cy="1680"/>
              </a:xfrm>
              <a:prstGeom prst="ellipse">
                <a:avLst/>
              </a:prstGeom>
              <a:gradFill rotWithShape="1">
                <a:gsLst>
                  <a:gs pos="0">
                    <a:schemeClr val="hlink"/>
                  </a:gs>
                  <a:gs pos="100000">
                    <a:schemeClr val="hlink">
                      <a:gamma/>
                      <a:tint val="57647"/>
                      <a:invGamma/>
                    </a:schemeClr>
                  </a:gs>
                </a:gsLst>
                <a:lin ang="5400000" scaled="1"/>
              </a:gradFill>
              <a:ln w="9525">
                <a:solidFill>
                  <a:srgbClr val="000000"/>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94247" name="Freeform 25"/>
              <p:cNvSpPr>
                <a:spLocks/>
              </p:cNvSpPr>
              <p:nvPr/>
            </p:nvSpPr>
            <p:spPr bwMode="gray">
              <a:xfrm>
                <a:off x="2207" y="1947"/>
                <a:ext cx="1297" cy="637"/>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177178" name="Text Box 26"/>
            <p:cNvSpPr txBox="1">
              <a:spLocks noChangeArrowheads="1"/>
            </p:cNvSpPr>
            <p:nvPr/>
          </p:nvSpPr>
          <p:spPr bwMode="gray">
            <a:xfrm>
              <a:off x="4020" y="2028"/>
              <a:ext cx="213" cy="338"/>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000000">
                        <a:alpha val="43137"/>
                      </a:srgbClr>
                    </a:outerShdw>
                  </a:effectLst>
                  <a:latin typeface="黑体" pitchFamily="2" charset="-122"/>
                  <a:ea typeface="黑体" pitchFamily="2" charset="-122"/>
                </a:rPr>
                <a:t>C</a:t>
              </a:r>
            </a:p>
          </p:txBody>
        </p:sp>
      </p:grpSp>
      <p:grpSp>
        <p:nvGrpSpPr>
          <p:cNvPr id="39944" name="Group 27"/>
          <p:cNvGrpSpPr>
            <a:grpSpLocks/>
          </p:cNvGrpSpPr>
          <p:nvPr/>
        </p:nvGrpSpPr>
        <p:grpSpPr bwMode="auto">
          <a:xfrm>
            <a:off x="5638800" y="4943475"/>
            <a:ext cx="654050" cy="530225"/>
            <a:chOff x="3552" y="3339"/>
            <a:chExt cx="412" cy="392"/>
          </a:xfrm>
        </p:grpSpPr>
        <p:grpSp>
          <p:nvGrpSpPr>
            <p:cNvPr id="39967" name="Group 28"/>
            <p:cNvGrpSpPr>
              <a:grpSpLocks/>
            </p:cNvGrpSpPr>
            <p:nvPr/>
          </p:nvGrpSpPr>
          <p:grpSpPr bwMode="auto">
            <a:xfrm>
              <a:off x="3552" y="3339"/>
              <a:ext cx="412" cy="392"/>
              <a:chOff x="2016" y="1920"/>
              <a:chExt cx="1680" cy="1680"/>
            </a:xfrm>
          </p:grpSpPr>
          <p:sp>
            <p:nvSpPr>
              <p:cNvPr id="177181" name="Oval 29"/>
              <p:cNvSpPr>
                <a:spLocks noChangeArrowheads="1"/>
              </p:cNvSpPr>
              <p:nvPr/>
            </p:nvSpPr>
            <p:spPr bwMode="gray">
              <a:xfrm>
                <a:off x="2016" y="1920"/>
                <a:ext cx="1680" cy="1680"/>
              </a:xfrm>
              <a:prstGeom prst="ellipse">
                <a:avLst/>
              </a:prstGeom>
              <a:gradFill rotWithShape="1">
                <a:gsLst>
                  <a:gs pos="0">
                    <a:schemeClr val="bg2"/>
                  </a:gs>
                  <a:gs pos="100000">
                    <a:schemeClr val="bg2">
                      <a:gamma/>
                      <a:shade val="45490"/>
                      <a:invGamma/>
                    </a:schemeClr>
                  </a:gs>
                </a:gsLst>
                <a:lin ang="5400000" scaled="1"/>
              </a:gradFill>
              <a:ln w="9525">
                <a:solidFill>
                  <a:srgbClr val="000000"/>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94243" name="Freeform 30"/>
              <p:cNvSpPr>
                <a:spLocks/>
              </p:cNvSpPr>
              <p:nvPr/>
            </p:nvSpPr>
            <p:spPr bwMode="gray">
              <a:xfrm>
                <a:off x="2208" y="1950"/>
                <a:ext cx="1297"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0">
                <a:noFill/>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177183" name="Text Box 31"/>
            <p:cNvSpPr txBox="1">
              <a:spLocks noChangeArrowheads="1"/>
            </p:cNvSpPr>
            <p:nvPr/>
          </p:nvSpPr>
          <p:spPr bwMode="gray">
            <a:xfrm>
              <a:off x="3641" y="3360"/>
              <a:ext cx="213" cy="338"/>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000000">
                        <a:alpha val="43137"/>
                      </a:srgbClr>
                    </a:outerShdw>
                  </a:effectLst>
                  <a:latin typeface="黑体" pitchFamily="2" charset="-122"/>
                  <a:ea typeface="黑体" pitchFamily="2" charset="-122"/>
                </a:rPr>
                <a:t>D</a:t>
              </a:r>
            </a:p>
          </p:txBody>
        </p:sp>
      </p:grpSp>
      <p:grpSp>
        <p:nvGrpSpPr>
          <p:cNvPr id="39945" name="Group 32"/>
          <p:cNvGrpSpPr>
            <a:grpSpLocks/>
          </p:cNvGrpSpPr>
          <p:nvPr/>
        </p:nvGrpSpPr>
        <p:grpSpPr bwMode="auto">
          <a:xfrm>
            <a:off x="2362200" y="3063875"/>
            <a:ext cx="685800" cy="584200"/>
            <a:chOff x="1488" y="1968"/>
            <a:chExt cx="432" cy="432"/>
          </a:xfrm>
        </p:grpSpPr>
        <p:grpSp>
          <p:nvGrpSpPr>
            <p:cNvPr id="39963" name="Group 33"/>
            <p:cNvGrpSpPr>
              <a:grpSpLocks/>
            </p:cNvGrpSpPr>
            <p:nvPr/>
          </p:nvGrpSpPr>
          <p:grpSpPr bwMode="auto">
            <a:xfrm>
              <a:off x="1488" y="1968"/>
              <a:ext cx="432" cy="432"/>
              <a:chOff x="2016" y="1920"/>
              <a:chExt cx="1680" cy="1680"/>
            </a:xfrm>
          </p:grpSpPr>
          <p:sp>
            <p:nvSpPr>
              <p:cNvPr id="177186" name="Oval 34"/>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solidFill>
                  <a:srgbClr val="000000"/>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94239" name="Freeform 35"/>
              <p:cNvSpPr>
                <a:spLocks/>
              </p:cNvSpPr>
              <p:nvPr/>
            </p:nvSpPr>
            <p:spPr bwMode="gray">
              <a:xfrm>
                <a:off x="2207" y="1947"/>
                <a:ext cx="1299" cy="635"/>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177188" name="Text Box 36"/>
            <p:cNvSpPr txBox="1">
              <a:spLocks noChangeArrowheads="1"/>
            </p:cNvSpPr>
            <p:nvPr/>
          </p:nvSpPr>
          <p:spPr bwMode="gray">
            <a:xfrm>
              <a:off x="1580" y="2016"/>
              <a:ext cx="213" cy="338"/>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000000">
                        <a:alpha val="43137"/>
                      </a:srgbClr>
                    </a:outerShdw>
                  </a:effectLst>
                  <a:latin typeface="黑体" pitchFamily="2" charset="-122"/>
                  <a:ea typeface="黑体" pitchFamily="2" charset="-122"/>
                </a:rPr>
                <a:t>A</a:t>
              </a:r>
            </a:p>
          </p:txBody>
        </p:sp>
      </p:grpSp>
      <p:sp>
        <p:nvSpPr>
          <p:cNvPr id="177189" name="Oval 37"/>
          <p:cNvSpPr>
            <a:spLocks noChangeArrowheads="1"/>
          </p:cNvSpPr>
          <p:nvPr/>
        </p:nvSpPr>
        <p:spPr bwMode="gray">
          <a:xfrm rot="-3372907">
            <a:off x="5576094" y="4799806"/>
            <a:ext cx="111125" cy="138113"/>
          </a:xfrm>
          <a:prstGeom prst="ellipse">
            <a:avLst/>
          </a:prstGeom>
          <a:gradFill rotWithShape="1">
            <a:gsLst>
              <a:gs pos="0">
                <a:schemeClr val="bg2"/>
              </a:gs>
              <a:gs pos="100000">
                <a:srgbClr val="131313"/>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177190" name="Oval 38"/>
          <p:cNvSpPr>
            <a:spLocks noChangeArrowheads="1"/>
          </p:cNvSpPr>
          <p:nvPr/>
        </p:nvSpPr>
        <p:spPr bwMode="gray">
          <a:xfrm rot="-3372907">
            <a:off x="5423694" y="4671219"/>
            <a:ext cx="111125" cy="138113"/>
          </a:xfrm>
          <a:prstGeom prst="ellipse">
            <a:avLst/>
          </a:prstGeom>
          <a:gradFill rotWithShape="1">
            <a:gsLst>
              <a:gs pos="0">
                <a:schemeClr val="bg2"/>
              </a:gs>
              <a:gs pos="100000">
                <a:srgbClr val="131313"/>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nvGrpSpPr>
          <p:cNvPr id="39948" name="Group 39"/>
          <p:cNvGrpSpPr>
            <a:grpSpLocks/>
          </p:cNvGrpSpPr>
          <p:nvPr/>
        </p:nvGrpSpPr>
        <p:grpSpPr bwMode="auto">
          <a:xfrm>
            <a:off x="3124200" y="3452813"/>
            <a:ext cx="366713" cy="176212"/>
            <a:chOff x="2016" y="2304"/>
            <a:chExt cx="231" cy="130"/>
          </a:xfrm>
        </p:grpSpPr>
        <p:sp>
          <p:nvSpPr>
            <p:cNvPr id="177192" name="Oval 40"/>
            <p:cNvSpPr>
              <a:spLocks noChangeArrowheads="1"/>
            </p:cNvSpPr>
            <p:nvPr/>
          </p:nvSpPr>
          <p:spPr bwMode="gray">
            <a:xfrm rot="-3372907">
              <a:off x="2019" y="2301"/>
              <a:ext cx="82" cy="87"/>
            </a:xfrm>
            <a:prstGeom prst="ellipse">
              <a:avLst/>
            </a:prstGeom>
            <a:gradFill rotWithShape="1">
              <a:gsLst>
                <a:gs pos="0">
                  <a:schemeClr val="accent1"/>
                </a:gs>
                <a:gs pos="100000">
                  <a:srgbClr val="008361"/>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177193" name="Oval 41"/>
            <p:cNvSpPr>
              <a:spLocks noChangeArrowheads="1"/>
            </p:cNvSpPr>
            <p:nvPr/>
          </p:nvSpPr>
          <p:spPr bwMode="gray">
            <a:xfrm rot="-3372907">
              <a:off x="2160" y="2352"/>
              <a:ext cx="82" cy="87"/>
            </a:xfrm>
            <a:prstGeom prst="ellipse">
              <a:avLst/>
            </a:prstGeom>
            <a:gradFill rotWithShape="1">
              <a:gsLst>
                <a:gs pos="0">
                  <a:schemeClr val="accent1"/>
                </a:gs>
                <a:gs pos="100000">
                  <a:srgbClr val="006F52"/>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grpSp>
        <p:nvGrpSpPr>
          <p:cNvPr id="39949" name="Group 42"/>
          <p:cNvGrpSpPr>
            <a:grpSpLocks/>
          </p:cNvGrpSpPr>
          <p:nvPr/>
        </p:nvGrpSpPr>
        <p:grpSpPr bwMode="auto">
          <a:xfrm>
            <a:off x="4495800" y="2582863"/>
            <a:ext cx="138113" cy="352425"/>
            <a:chOff x="2832" y="1612"/>
            <a:chExt cx="87" cy="260"/>
          </a:xfrm>
        </p:grpSpPr>
        <p:sp>
          <p:nvSpPr>
            <p:cNvPr id="177195" name="Oval 43"/>
            <p:cNvSpPr>
              <a:spLocks noChangeArrowheads="1"/>
            </p:cNvSpPr>
            <p:nvPr/>
          </p:nvSpPr>
          <p:spPr bwMode="gray">
            <a:xfrm rot="-3372907">
              <a:off x="2835" y="1613"/>
              <a:ext cx="82" cy="87"/>
            </a:xfrm>
            <a:prstGeom prst="ellipse">
              <a:avLst/>
            </a:prstGeom>
            <a:gradFill rotWithShape="1">
              <a:gsLst>
                <a:gs pos="0">
                  <a:schemeClr val="accent2"/>
                </a:gs>
                <a:gs pos="100000">
                  <a:srgbClr val="745E00"/>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177196" name="Oval 44"/>
            <p:cNvSpPr>
              <a:spLocks noChangeArrowheads="1"/>
            </p:cNvSpPr>
            <p:nvPr/>
          </p:nvSpPr>
          <p:spPr bwMode="gray">
            <a:xfrm rot="-3372907">
              <a:off x="2835" y="1791"/>
              <a:ext cx="82" cy="87"/>
            </a:xfrm>
            <a:prstGeom prst="ellipse">
              <a:avLst/>
            </a:prstGeom>
            <a:gradFill rotWithShape="1">
              <a:gsLst>
                <a:gs pos="0">
                  <a:schemeClr val="accent2"/>
                </a:gs>
                <a:gs pos="100000">
                  <a:srgbClr val="7C6500"/>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grpSp>
      <p:sp>
        <p:nvSpPr>
          <p:cNvPr id="177197" name="Oval 45"/>
          <p:cNvSpPr>
            <a:spLocks noChangeArrowheads="1"/>
          </p:cNvSpPr>
          <p:nvPr/>
        </p:nvSpPr>
        <p:spPr bwMode="gray">
          <a:xfrm rot="-3372907">
            <a:off x="5976144" y="3463131"/>
            <a:ext cx="111125" cy="138113"/>
          </a:xfrm>
          <a:prstGeom prst="ellipse">
            <a:avLst/>
          </a:prstGeom>
          <a:gradFill rotWithShape="1">
            <a:gsLst>
              <a:gs pos="0">
                <a:srgbClr val="FF3E3E"/>
              </a:gs>
              <a:gs pos="100000">
                <a:schemeClr val="hlink"/>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177198" name="Oval 46"/>
          <p:cNvSpPr>
            <a:spLocks noChangeArrowheads="1"/>
          </p:cNvSpPr>
          <p:nvPr/>
        </p:nvSpPr>
        <p:spPr bwMode="gray">
          <a:xfrm rot="-3372907">
            <a:off x="5728494" y="3569494"/>
            <a:ext cx="111125" cy="138113"/>
          </a:xfrm>
          <a:prstGeom prst="ellipse">
            <a:avLst/>
          </a:prstGeom>
          <a:gradFill rotWithShape="1">
            <a:gsLst>
              <a:gs pos="0">
                <a:srgbClr val="FF3E3E"/>
              </a:gs>
              <a:gs pos="100000">
                <a:schemeClr val="hlink"/>
              </a:gs>
            </a:gsLst>
            <a:path path="shape">
              <a:fillToRect l="50000" t="50000" r="50000" b="50000"/>
            </a:path>
          </a:gradFill>
          <a:ln w="9525">
            <a:solidFill>
              <a:srgbClr val="000000"/>
            </a:solidFill>
            <a:round/>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2" charset="-122"/>
              <a:ea typeface="黑体" pitchFamily="2" charset="-122"/>
            </a:endParaRPr>
          </a:p>
        </p:txBody>
      </p:sp>
      <p:sp>
        <p:nvSpPr>
          <p:cNvPr id="94227" name="Text Box 47"/>
          <p:cNvSpPr txBox="1">
            <a:spLocks noChangeArrowheads="1"/>
          </p:cNvSpPr>
          <p:nvPr/>
        </p:nvSpPr>
        <p:spPr bwMode="auto">
          <a:xfrm>
            <a:off x="104775" y="3094038"/>
            <a:ext cx="2257425" cy="641350"/>
          </a:xfrm>
          <a:prstGeom prst="rect">
            <a:avLst/>
          </a:prstGeom>
          <a:noFill/>
          <a:ln w="9525">
            <a:noFill/>
            <a:miter lim="800000"/>
            <a:headEnd/>
            <a:tailEnd/>
          </a:ln>
        </p:spPr>
        <p:txBody>
          <a:bodyPr>
            <a:spAutoFit/>
          </a:bodyPr>
          <a:lstStyle/>
          <a:p>
            <a:pPr algn="ctr" eaLnBrk="0" hangingPunct="0">
              <a:defRPr/>
            </a:pPr>
            <a:r>
              <a:rPr lang="zh-CN" altLang="zh-CN" b="1" dirty="0">
                <a:effectLst>
                  <a:outerShdw blurRad="38100" dist="38100" dir="2700000" algn="tl">
                    <a:srgbClr val="000000">
                      <a:alpha val="43137"/>
                    </a:srgbClr>
                  </a:outerShdw>
                </a:effectLst>
                <a:latin typeface="黑体" pitchFamily="2" charset="-122"/>
                <a:ea typeface="黑体" pitchFamily="2" charset="-122"/>
              </a:rPr>
              <a:t>劣质重油加工利用的绿色化学理论创新</a:t>
            </a:r>
            <a:endParaRPr lang="en-US" altLang="zh-CN" b="1" dirty="0">
              <a:effectLst>
                <a:outerShdw blurRad="38100" dist="38100" dir="2700000" algn="tl">
                  <a:srgbClr val="000000">
                    <a:alpha val="43137"/>
                  </a:srgbClr>
                </a:outerShdw>
              </a:effectLst>
              <a:latin typeface="黑体" pitchFamily="2" charset="-122"/>
              <a:ea typeface="黑体" pitchFamily="2" charset="-122"/>
            </a:endParaRPr>
          </a:p>
        </p:txBody>
      </p:sp>
      <p:sp>
        <p:nvSpPr>
          <p:cNvPr id="94228" name="Text Box 48"/>
          <p:cNvSpPr txBox="1">
            <a:spLocks noChangeArrowheads="1"/>
          </p:cNvSpPr>
          <p:nvPr/>
        </p:nvSpPr>
        <p:spPr bwMode="auto">
          <a:xfrm>
            <a:off x="3211513" y="1250950"/>
            <a:ext cx="2662237" cy="641350"/>
          </a:xfrm>
          <a:prstGeom prst="rect">
            <a:avLst/>
          </a:prstGeom>
          <a:noFill/>
          <a:ln w="9525">
            <a:noFill/>
            <a:miter lim="800000"/>
            <a:headEnd/>
            <a:tailEnd/>
          </a:ln>
        </p:spPr>
        <p:txBody>
          <a:bodyPr>
            <a:spAutoFit/>
          </a:bodyPr>
          <a:lstStyle/>
          <a:p>
            <a:pPr algn="ctr" eaLnBrk="0" hangingPunct="0">
              <a:defRPr/>
            </a:pPr>
            <a:r>
              <a:rPr lang="zh-CN" altLang="zh-CN" b="1" dirty="0">
                <a:effectLst>
                  <a:outerShdw blurRad="38100" dist="38100" dir="2700000" algn="tl">
                    <a:srgbClr val="000000">
                      <a:alpha val="43137"/>
                    </a:srgbClr>
                  </a:outerShdw>
                </a:effectLst>
                <a:latin typeface="黑体" pitchFamily="2" charset="-122"/>
                <a:ea typeface="黑体" pitchFamily="2" charset="-122"/>
              </a:rPr>
              <a:t>劣质重油加工利用的催化材料与催化技术创新</a:t>
            </a:r>
            <a:endParaRPr lang="en-US" altLang="zh-CN" b="1" dirty="0">
              <a:effectLst>
                <a:outerShdw blurRad="38100" dist="38100" dir="2700000" algn="tl">
                  <a:srgbClr val="000000">
                    <a:alpha val="43137"/>
                  </a:srgbClr>
                </a:outerShdw>
              </a:effectLst>
              <a:latin typeface="黑体" pitchFamily="2" charset="-122"/>
              <a:ea typeface="黑体" pitchFamily="2" charset="-122"/>
            </a:endParaRPr>
          </a:p>
        </p:txBody>
      </p:sp>
      <p:sp>
        <p:nvSpPr>
          <p:cNvPr id="94229" name="Text Box 49"/>
          <p:cNvSpPr txBox="1">
            <a:spLocks noChangeArrowheads="1"/>
          </p:cNvSpPr>
          <p:nvPr/>
        </p:nvSpPr>
        <p:spPr bwMode="auto">
          <a:xfrm>
            <a:off x="6934200" y="2940050"/>
            <a:ext cx="2030413" cy="915988"/>
          </a:xfrm>
          <a:prstGeom prst="rect">
            <a:avLst/>
          </a:prstGeom>
          <a:noFill/>
          <a:ln w="9525">
            <a:noFill/>
            <a:miter lim="800000"/>
            <a:headEnd/>
            <a:tailEnd/>
          </a:ln>
        </p:spPr>
        <p:txBody>
          <a:bodyPr>
            <a:spAutoFit/>
          </a:bodyPr>
          <a:lstStyle/>
          <a:p>
            <a:pPr algn="ctr" eaLnBrk="0" hangingPunct="0">
              <a:defRPr/>
            </a:pPr>
            <a:r>
              <a:rPr lang="zh-CN" altLang="zh-CN" b="1" dirty="0">
                <a:effectLst>
                  <a:outerShdw blurRad="38100" dist="38100" dir="2700000" algn="tl">
                    <a:srgbClr val="000000">
                      <a:alpha val="43137"/>
                    </a:srgbClr>
                  </a:outerShdw>
                </a:effectLst>
                <a:latin typeface="黑体" pitchFamily="2" charset="-122"/>
                <a:ea typeface="黑体" pitchFamily="2" charset="-122"/>
              </a:rPr>
              <a:t>劣质重油加工利用的化学工程与装备技术创新</a:t>
            </a:r>
            <a:endParaRPr lang="en-US" altLang="zh-CN" b="1" dirty="0">
              <a:effectLst>
                <a:outerShdw blurRad="38100" dist="38100" dir="2700000" algn="tl">
                  <a:srgbClr val="000000">
                    <a:alpha val="43137"/>
                  </a:srgbClr>
                </a:outerShdw>
              </a:effectLst>
              <a:latin typeface="黑体" pitchFamily="2" charset="-122"/>
              <a:ea typeface="黑体" pitchFamily="2" charset="-122"/>
            </a:endParaRPr>
          </a:p>
        </p:txBody>
      </p:sp>
      <p:sp>
        <p:nvSpPr>
          <p:cNvPr id="94230" name="Text Box 50"/>
          <p:cNvSpPr txBox="1">
            <a:spLocks noChangeArrowheads="1"/>
          </p:cNvSpPr>
          <p:nvPr/>
        </p:nvSpPr>
        <p:spPr bwMode="auto">
          <a:xfrm>
            <a:off x="561975" y="4972050"/>
            <a:ext cx="2286000" cy="641350"/>
          </a:xfrm>
          <a:prstGeom prst="rect">
            <a:avLst/>
          </a:prstGeom>
          <a:noFill/>
          <a:ln w="9525">
            <a:noFill/>
            <a:miter lim="800000"/>
            <a:headEnd/>
            <a:tailEnd/>
          </a:ln>
        </p:spPr>
        <p:txBody>
          <a:bodyPr>
            <a:spAutoFit/>
          </a:bodyPr>
          <a:lstStyle/>
          <a:p>
            <a:pPr algn="ctr" eaLnBrk="0" hangingPunct="0">
              <a:defRPr/>
            </a:pPr>
            <a:r>
              <a:rPr lang="zh-CN" altLang="zh-CN" b="1" dirty="0">
                <a:effectLst>
                  <a:outerShdw blurRad="38100" dist="38100" dir="2700000" algn="tl">
                    <a:srgbClr val="000000">
                      <a:alpha val="43137"/>
                    </a:srgbClr>
                  </a:outerShdw>
                </a:effectLst>
                <a:latin typeface="黑体" pitchFamily="2" charset="-122"/>
                <a:ea typeface="黑体" pitchFamily="2" charset="-122"/>
              </a:rPr>
              <a:t>劣质重油及其组分的高附加值产品创新</a:t>
            </a:r>
            <a:endParaRPr lang="en-US" altLang="zh-CN" b="1" dirty="0">
              <a:effectLst>
                <a:outerShdw blurRad="38100" dist="38100" dir="2700000" algn="tl">
                  <a:srgbClr val="000000">
                    <a:alpha val="43137"/>
                  </a:srgbClr>
                </a:outerShdw>
              </a:effectLst>
              <a:latin typeface="黑体" pitchFamily="2" charset="-122"/>
              <a:ea typeface="黑体" pitchFamily="2" charset="-122"/>
            </a:endParaRPr>
          </a:p>
        </p:txBody>
      </p:sp>
      <p:sp>
        <p:nvSpPr>
          <p:cNvPr id="94231" name="Text Box 51"/>
          <p:cNvSpPr txBox="1">
            <a:spLocks noChangeArrowheads="1"/>
          </p:cNvSpPr>
          <p:nvPr/>
        </p:nvSpPr>
        <p:spPr bwMode="auto">
          <a:xfrm>
            <a:off x="6381750" y="4924425"/>
            <a:ext cx="2514600" cy="641350"/>
          </a:xfrm>
          <a:prstGeom prst="rect">
            <a:avLst/>
          </a:prstGeom>
          <a:noFill/>
          <a:ln w="9525">
            <a:noFill/>
            <a:miter lim="800000"/>
            <a:headEnd/>
            <a:tailEnd/>
          </a:ln>
        </p:spPr>
        <p:txBody>
          <a:bodyPr>
            <a:spAutoFit/>
          </a:bodyPr>
          <a:lstStyle/>
          <a:p>
            <a:pPr algn="ctr" eaLnBrk="0" hangingPunct="0">
              <a:defRPr/>
            </a:pPr>
            <a:r>
              <a:rPr lang="zh-CN" altLang="zh-CN" b="1" dirty="0">
                <a:effectLst>
                  <a:outerShdw blurRad="38100" dist="38100" dir="2700000" algn="tl">
                    <a:srgbClr val="000000">
                      <a:alpha val="43137"/>
                    </a:srgbClr>
                  </a:outerShdw>
                </a:effectLst>
                <a:latin typeface="黑体" pitchFamily="2" charset="-122"/>
                <a:ea typeface="黑体" pitchFamily="2" charset="-122"/>
              </a:rPr>
              <a:t>劣质重油加工利用的环境保护与安全技术创新</a:t>
            </a:r>
            <a:endParaRPr lang="en-US" altLang="zh-CN" b="1" dirty="0">
              <a:effectLst>
                <a:outerShdw blurRad="38100" dist="38100" dir="2700000" algn="tl">
                  <a:srgbClr val="000000">
                    <a:alpha val="43137"/>
                  </a:srgbClr>
                </a:outerShdw>
              </a:effectLst>
              <a:latin typeface="黑体" pitchFamily="2" charset="-122"/>
              <a:ea typeface="黑体" pitchFamily="2" charset="-122"/>
            </a:endParaRPr>
          </a:p>
        </p:txBody>
      </p:sp>
      <p:sp>
        <p:nvSpPr>
          <p:cNvPr id="53" name="Rectangle 3"/>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七、预期成效</a:t>
            </a:r>
            <a:endParaRPr lang="en-US" altLang="zh-CN" dirty="0" smtClean="0">
              <a:effectLst>
                <a:outerShdw blurRad="38100" dist="38100" dir="2700000" algn="tl">
                  <a:srgbClr val="000000">
                    <a:alpha val="43137"/>
                  </a:srgbClr>
                </a:outerShdw>
              </a:effectLst>
              <a:latin typeface="+mn-ea"/>
              <a:ea typeface="+mn-ea"/>
            </a:endParaRPr>
          </a:p>
        </p:txBody>
      </p:sp>
      <p:sp>
        <p:nvSpPr>
          <p:cNvPr id="55" name="矩形 54"/>
          <p:cNvSpPr/>
          <p:nvPr/>
        </p:nvSpPr>
        <p:spPr>
          <a:xfrm>
            <a:off x="642938" y="1538288"/>
            <a:ext cx="1733167" cy="707886"/>
          </a:xfrm>
          <a:prstGeom prst="rect">
            <a:avLst/>
          </a:prstGeom>
        </p:spPr>
        <p:txBody>
          <a:bodyPr wrap="none">
            <a:spAutoFit/>
          </a:bodyPr>
          <a:lstStyle/>
          <a:p>
            <a:pPr algn="ctr" eaLnBrk="0" hangingPunct="0">
              <a:defRPr/>
            </a:pPr>
            <a:r>
              <a:rPr lang="zh-CN" altLang="en-US" sz="2000" b="1" dirty="0">
                <a:solidFill>
                  <a:srgbClr val="FF0000"/>
                </a:solidFill>
                <a:effectLst>
                  <a:outerShdw blurRad="38100" dist="38100" dir="2700000" algn="tl">
                    <a:srgbClr val="000000">
                      <a:alpha val="43137"/>
                    </a:srgbClr>
                  </a:outerShdw>
                </a:effectLst>
                <a:latin typeface="+mn-ea"/>
                <a:ea typeface="+mn-ea"/>
              </a:rPr>
              <a:t>五个</a:t>
            </a:r>
            <a:r>
              <a:rPr lang="zh-CN" altLang="zh-CN" sz="2000" b="1" dirty="0">
                <a:solidFill>
                  <a:srgbClr val="FF0000"/>
                </a:solidFill>
                <a:effectLst>
                  <a:outerShdw blurRad="38100" dist="38100" dir="2700000" algn="tl">
                    <a:srgbClr val="000000">
                      <a:alpha val="43137"/>
                    </a:srgbClr>
                  </a:outerShdw>
                </a:effectLst>
                <a:latin typeface="+mn-ea"/>
                <a:ea typeface="+mn-ea"/>
              </a:rPr>
              <a:t>学科</a:t>
            </a:r>
            <a:r>
              <a:rPr lang="zh-CN" altLang="en-US" sz="2000" b="1" dirty="0">
                <a:solidFill>
                  <a:srgbClr val="FF0000"/>
                </a:solidFill>
                <a:effectLst>
                  <a:outerShdw blurRad="38100" dist="38100" dir="2700000" algn="tl">
                    <a:srgbClr val="000000">
                      <a:alpha val="43137"/>
                    </a:srgbClr>
                  </a:outerShdw>
                </a:effectLst>
                <a:latin typeface="+mn-ea"/>
                <a:ea typeface="+mn-ea"/>
              </a:rPr>
              <a:t>方向</a:t>
            </a:r>
            <a:endParaRPr lang="en-US" altLang="zh-CN" sz="2000" b="1" dirty="0">
              <a:solidFill>
                <a:srgbClr val="FF0000"/>
              </a:solidFill>
              <a:effectLst>
                <a:outerShdw blurRad="38100" dist="38100" dir="2700000" algn="tl">
                  <a:srgbClr val="000000">
                    <a:alpha val="43137"/>
                  </a:srgbClr>
                </a:outerShdw>
              </a:effectLst>
              <a:latin typeface="+mn-ea"/>
              <a:ea typeface="+mn-ea"/>
            </a:endParaRPr>
          </a:p>
          <a:p>
            <a:pPr algn="ctr" eaLnBrk="0" hangingPunct="0">
              <a:defRPr/>
            </a:pPr>
            <a:r>
              <a:rPr lang="zh-CN" altLang="en-US" sz="2000" b="1" dirty="0">
                <a:solidFill>
                  <a:srgbClr val="FF0000"/>
                </a:solidFill>
                <a:effectLst>
                  <a:outerShdw blurRad="38100" dist="38100" dir="2700000" algn="tl">
                    <a:srgbClr val="000000">
                      <a:alpha val="43137"/>
                    </a:srgbClr>
                  </a:outerShdw>
                </a:effectLst>
                <a:latin typeface="+mn-ea"/>
                <a:ea typeface="+mn-ea"/>
              </a:rPr>
              <a:t>协同进步</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七、预期成效</a:t>
            </a:r>
            <a:endParaRPr lang="en-US" altLang="zh-CN" sz="2800" dirty="0" smtClean="0">
              <a:effectLst>
                <a:outerShdw blurRad="38100" dist="38100" dir="2700000" algn="tl">
                  <a:srgbClr val="000000">
                    <a:alpha val="43137"/>
                  </a:srgbClr>
                </a:outerShdw>
              </a:effectLst>
              <a:latin typeface="+mn-ea"/>
              <a:ea typeface="+mn-ea"/>
            </a:endParaRPr>
          </a:p>
        </p:txBody>
      </p:sp>
      <p:grpSp>
        <p:nvGrpSpPr>
          <p:cNvPr id="40962" name="Group 3"/>
          <p:cNvGrpSpPr>
            <a:grpSpLocks/>
          </p:cNvGrpSpPr>
          <p:nvPr/>
        </p:nvGrpSpPr>
        <p:grpSpPr bwMode="auto">
          <a:xfrm>
            <a:off x="5584825" y="2643188"/>
            <a:ext cx="1770063" cy="1771650"/>
            <a:chOff x="1307" y="1048"/>
            <a:chExt cx="1088" cy="1088"/>
          </a:xfrm>
        </p:grpSpPr>
        <p:sp>
          <p:nvSpPr>
            <p:cNvPr id="216093" name="Oval 4"/>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94" name="Oval 5"/>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95" name="Oval 6"/>
            <p:cNvSpPr>
              <a:spLocks noChangeArrowheads="1"/>
            </p:cNvSpPr>
            <p:nvPr/>
          </p:nvSpPr>
          <p:spPr bwMode="auto">
            <a:xfrm>
              <a:off x="1596" y="1337"/>
              <a:ext cx="510" cy="512"/>
            </a:xfrm>
            <a:prstGeom prst="ellipse">
              <a:avLst/>
            </a:prstGeom>
            <a:noFill/>
            <a:ln w="177800" algn="ctr">
              <a:solidFill>
                <a:srgbClr val="C0C0C0">
                  <a:alpha val="50195"/>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40963" name="Group 7"/>
          <p:cNvGrpSpPr>
            <a:grpSpLocks/>
          </p:cNvGrpSpPr>
          <p:nvPr/>
        </p:nvGrpSpPr>
        <p:grpSpPr bwMode="auto">
          <a:xfrm>
            <a:off x="1989138" y="1219200"/>
            <a:ext cx="1771650" cy="1770063"/>
            <a:chOff x="1307" y="1048"/>
            <a:chExt cx="1088" cy="1088"/>
          </a:xfrm>
        </p:grpSpPr>
        <p:sp>
          <p:nvSpPr>
            <p:cNvPr id="216090" name="Oval 8"/>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91" name="Oval 9"/>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92" name="Oval 10"/>
            <p:cNvSpPr>
              <a:spLocks noChangeArrowheads="1"/>
            </p:cNvSpPr>
            <p:nvPr/>
          </p:nvSpPr>
          <p:spPr bwMode="auto">
            <a:xfrm>
              <a:off x="1596" y="1337"/>
              <a:ext cx="512" cy="510"/>
            </a:xfrm>
            <a:prstGeom prst="ellipse">
              <a:avLst/>
            </a:prstGeom>
            <a:noFill/>
            <a:ln w="177800" algn="ctr">
              <a:solidFill>
                <a:srgbClr val="C0C0C0">
                  <a:alpha val="50195"/>
                </a:srgbClr>
              </a:solid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40964" name="Group 11"/>
          <p:cNvGrpSpPr>
            <a:grpSpLocks/>
          </p:cNvGrpSpPr>
          <p:nvPr/>
        </p:nvGrpSpPr>
        <p:grpSpPr bwMode="auto">
          <a:xfrm>
            <a:off x="2482850" y="1125538"/>
            <a:ext cx="1208088" cy="1454150"/>
            <a:chOff x="1380" y="1216"/>
            <a:chExt cx="898" cy="1081"/>
          </a:xfrm>
        </p:grpSpPr>
        <p:sp>
          <p:nvSpPr>
            <p:cNvPr id="216088" name="Oval 12"/>
            <p:cNvSpPr>
              <a:spLocks noChangeArrowheads="1"/>
            </p:cNvSpPr>
            <p:nvPr/>
          </p:nvSpPr>
          <p:spPr bwMode="blackWhite">
            <a:xfrm rot="66259" flipH="1">
              <a:off x="1727" y="1216"/>
              <a:ext cx="234" cy="228"/>
            </a:xfrm>
            <a:prstGeom prst="ellipse">
              <a:avLst/>
            </a:prstGeom>
            <a:solidFill>
              <a:srgbClr val="FEE3AC"/>
            </a:solidFill>
            <a:ln w="9525">
              <a:round/>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89" name="Freeform 13"/>
            <p:cNvSpPr>
              <a:spLocks/>
            </p:cNvSpPr>
            <p:nvPr/>
          </p:nvSpPr>
          <p:spPr bwMode="blackWhite">
            <a:xfrm rot="66259" flipH="1">
              <a:off x="1380" y="1223"/>
              <a:ext cx="898" cy="1074"/>
            </a:xfrm>
            <a:custGeom>
              <a:avLst/>
              <a:gdLst>
                <a:gd name="T0" fmla="*/ 101 w 3312"/>
                <a:gd name="T1" fmla="*/ 51 h 3962"/>
                <a:gd name="T2" fmla="*/ 120 w 3312"/>
                <a:gd name="T3" fmla="*/ 67 h 3962"/>
                <a:gd name="T4" fmla="*/ 142 w 3312"/>
                <a:gd name="T5" fmla="*/ 52 h 3962"/>
                <a:gd name="T6" fmla="*/ 216 w 3312"/>
                <a:gd name="T7" fmla="*/ 5 h 3962"/>
                <a:gd name="T8" fmla="*/ 236 w 3312"/>
                <a:gd name="T9" fmla="*/ 6 h 3962"/>
                <a:gd name="T10" fmla="*/ 226 w 3312"/>
                <a:gd name="T11" fmla="*/ 33 h 3962"/>
                <a:gd name="T12" fmla="*/ 157 w 3312"/>
                <a:gd name="T13" fmla="*/ 79 h 3962"/>
                <a:gd name="T14" fmla="*/ 182 w 3312"/>
                <a:gd name="T15" fmla="*/ 174 h 3962"/>
                <a:gd name="T16" fmla="*/ 165 w 3312"/>
                <a:gd name="T17" fmla="*/ 179 h 3962"/>
                <a:gd name="T18" fmla="*/ 192 w 3312"/>
                <a:gd name="T19" fmla="*/ 264 h 3962"/>
                <a:gd name="T20" fmla="*/ 187 w 3312"/>
                <a:gd name="T21" fmla="*/ 288 h 3962"/>
                <a:gd name="T22" fmla="*/ 164 w 3312"/>
                <a:gd name="T23" fmla="*/ 271 h 3962"/>
                <a:gd name="T24" fmla="*/ 132 w 3312"/>
                <a:gd name="T25" fmla="*/ 186 h 3962"/>
                <a:gd name="T26" fmla="*/ 104 w 3312"/>
                <a:gd name="T27" fmla="*/ 186 h 3962"/>
                <a:gd name="T28" fmla="*/ 77 w 3312"/>
                <a:gd name="T29" fmla="*/ 271 h 3962"/>
                <a:gd name="T30" fmla="*/ 58 w 3312"/>
                <a:gd name="T31" fmla="*/ 288 h 3962"/>
                <a:gd name="T32" fmla="*/ 50 w 3312"/>
                <a:gd name="T33" fmla="*/ 263 h 3962"/>
                <a:gd name="T34" fmla="*/ 73 w 3312"/>
                <a:gd name="T35" fmla="*/ 181 h 3962"/>
                <a:gd name="T36" fmla="*/ 55 w 3312"/>
                <a:gd name="T37" fmla="*/ 176 h 3962"/>
                <a:gd name="T38" fmla="*/ 83 w 3312"/>
                <a:gd name="T39" fmla="*/ 79 h 3962"/>
                <a:gd name="T40" fmla="*/ 10 w 3312"/>
                <a:gd name="T41" fmla="*/ 37 h 3962"/>
                <a:gd name="T42" fmla="*/ 4 w 3312"/>
                <a:gd name="T43" fmla="*/ 13 h 3962"/>
                <a:gd name="T44" fmla="*/ 28 w 3312"/>
                <a:gd name="T45" fmla="*/ 12 h 3962"/>
                <a:gd name="T46" fmla="*/ 101 w 3312"/>
                <a:gd name="T47" fmla="*/ 51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miter lim="800000"/>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121870" name="AutoShape 14"/>
          <p:cNvSpPr>
            <a:spLocks noChangeArrowheads="1"/>
          </p:cNvSpPr>
          <p:nvPr/>
        </p:nvSpPr>
        <p:spPr bwMode="gray">
          <a:xfrm>
            <a:off x="728663" y="3155950"/>
            <a:ext cx="3032125" cy="2346325"/>
          </a:xfrm>
          <a:prstGeom prst="flowChartDocument">
            <a:avLst/>
          </a:prstGeom>
          <a:solidFill>
            <a:srgbClr val="D5DFCB"/>
          </a:solidFill>
          <a:ln w="19050" algn="ctr">
            <a:noFill/>
            <a:miter lim="800000"/>
            <a:headEnd/>
            <a:tailEnd/>
          </a:ln>
          <a:effectLst>
            <a:outerShdw dist="35921" dir="2700000" algn="ctr" rotWithShape="0">
              <a:srgbClr val="1C1C1C">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40966" name="Group 15"/>
          <p:cNvGrpSpPr>
            <a:grpSpLocks/>
          </p:cNvGrpSpPr>
          <p:nvPr/>
        </p:nvGrpSpPr>
        <p:grpSpPr bwMode="auto">
          <a:xfrm>
            <a:off x="6299200" y="2398713"/>
            <a:ext cx="1003300" cy="1428750"/>
            <a:chOff x="4876" y="1969"/>
            <a:chExt cx="746" cy="1061"/>
          </a:xfrm>
        </p:grpSpPr>
        <p:sp>
          <p:nvSpPr>
            <p:cNvPr id="216086" name="Oval 16"/>
            <p:cNvSpPr>
              <a:spLocks noChangeArrowheads="1"/>
            </p:cNvSpPr>
            <p:nvPr/>
          </p:nvSpPr>
          <p:spPr bwMode="blackWhite">
            <a:xfrm rot="381936" flipH="1">
              <a:off x="5093" y="1969"/>
              <a:ext cx="230" cy="225"/>
            </a:xfrm>
            <a:prstGeom prst="ellipse">
              <a:avLst/>
            </a:prstGeom>
            <a:solidFill>
              <a:srgbClr val="FEE3AC"/>
            </a:solidFill>
            <a:ln w="9525">
              <a:round/>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87" name="Freeform 17"/>
            <p:cNvSpPr>
              <a:spLocks/>
            </p:cNvSpPr>
            <p:nvPr/>
          </p:nvSpPr>
          <p:spPr bwMode="blackWhite">
            <a:xfrm>
              <a:off x="4876" y="2140"/>
              <a:ext cx="746" cy="890"/>
            </a:xfrm>
            <a:custGeom>
              <a:avLst/>
              <a:gdLst>
                <a:gd name="T0" fmla="*/ 440 w 746"/>
                <a:gd name="T1" fmla="*/ 32 h 890"/>
                <a:gd name="T2" fmla="*/ 352 w 746"/>
                <a:gd name="T3" fmla="*/ 74 h 890"/>
                <a:gd name="T4" fmla="*/ 283 w 746"/>
                <a:gd name="T5" fmla="*/ 0 h 890"/>
                <a:gd name="T6" fmla="*/ 224 w 746"/>
                <a:gd name="T7" fmla="*/ 37 h 890"/>
                <a:gd name="T8" fmla="*/ 42 w 746"/>
                <a:gd name="T9" fmla="*/ 273 h 890"/>
                <a:gd name="T10" fmla="*/ 75 w 746"/>
                <a:gd name="T11" fmla="*/ 363 h 890"/>
                <a:gd name="T12" fmla="*/ 216 w 746"/>
                <a:gd name="T13" fmla="*/ 91 h 890"/>
                <a:gd name="T14" fmla="*/ 87 w 746"/>
                <a:gd name="T15" fmla="*/ 426 h 890"/>
                <a:gd name="T16" fmla="*/ 145 w 746"/>
                <a:gd name="T17" fmla="*/ 449 h 890"/>
                <a:gd name="T18" fmla="*/ 16 w 746"/>
                <a:gd name="T19" fmla="*/ 742 h 890"/>
                <a:gd name="T20" fmla="*/ 24 w 746"/>
                <a:gd name="T21" fmla="*/ 835 h 890"/>
                <a:gd name="T22" fmla="*/ 113 w 746"/>
                <a:gd name="T23" fmla="*/ 784 h 890"/>
                <a:gd name="T24" fmla="*/ 265 w 746"/>
                <a:gd name="T25" fmla="*/ 488 h 890"/>
                <a:gd name="T26" fmla="*/ 365 w 746"/>
                <a:gd name="T27" fmla="*/ 501 h 890"/>
                <a:gd name="T28" fmla="*/ 425 w 746"/>
                <a:gd name="T29" fmla="*/ 818 h 890"/>
                <a:gd name="T30" fmla="*/ 488 w 746"/>
                <a:gd name="T31" fmla="*/ 888 h 890"/>
                <a:gd name="T32" fmla="*/ 530 w 746"/>
                <a:gd name="T33" fmla="*/ 799 h 890"/>
                <a:gd name="T34" fmla="*/ 474 w 746"/>
                <a:gd name="T35" fmla="*/ 491 h 890"/>
                <a:gd name="T36" fmla="*/ 545 w 746"/>
                <a:gd name="T37" fmla="*/ 481 h 890"/>
                <a:gd name="T38" fmla="*/ 481 w 746"/>
                <a:gd name="T39" fmla="*/ 120 h 890"/>
                <a:gd name="T40" fmla="*/ 607 w 746"/>
                <a:gd name="T41" fmla="*/ 407 h 890"/>
                <a:gd name="T42" fmla="*/ 704 w 746"/>
                <a:gd name="T43" fmla="*/ 445 h 890"/>
                <a:gd name="T44" fmla="*/ 720 w 746"/>
                <a:gd name="T45" fmla="*/ 344 h 890"/>
                <a:gd name="T46" fmla="*/ 537 w 746"/>
                <a:gd name="T47" fmla="*/ 37 h 890"/>
                <a:gd name="T48" fmla="*/ 440 w 746"/>
                <a:gd name="T49" fmla="*/ 32 h 8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6"/>
                <a:gd name="T76" fmla="*/ 0 h 890"/>
                <a:gd name="T77" fmla="*/ 746 w 746"/>
                <a:gd name="T78" fmla="*/ 890 h 8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solidFill>
            <a:ln w="9525">
              <a:miter lim="800000"/>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121874" name="AutoShape 18"/>
          <p:cNvSpPr>
            <a:spLocks noChangeArrowheads="1"/>
          </p:cNvSpPr>
          <p:nvPr/>
        </p:nvSpPr>
        <p:spPr bwMode="gray">
          <a:xfrm>
            <a:off x="4267200" y="4414838"/>
            <a:ext cx="3008313" cy="2211387"/>
          </a:xfrm>
          <a:prstGeom prst="flowChartDocument">
            <a:avLst/>
          </a:prstGeom>
          <a:solidFill>
            <a:srgbClr val="D9C1D7"/>
          </a:solidFill>
          <a:ln w="19050" algn="ctr">
            <a:noFill/>
            <a:miter lim="800000"/>
            <a:headEnd/>
            <a:tailEnd/>
          </a:ln>
          <a:effectLst>
            <a:outerShdw dist="35921" dir="2700000" algn="ctr" rotWithShape="0">
              <a:srgbClr val="1C1C1C">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73" name="AutoShape 19"/>
          <p:cNvSpPr>
            <a:spLocks noChangeArrowheads="1"/>
          </p:cNvSpPr>
          <p:nvPr/>
        </p:nvSpPr>
        <p:spPr bwMode="gray">
          <a:xfrm>
            <a:off x="727075" y="2519363"/>
            <a:ext cx="3059113" cy="679450"/>
          </a:xfrm>
          <a:prstGeom prst="bevel">
            <a:avLst>
              <a:gd name="adj" fmla="val 9569"/>
            </a:avLst>
          </a:prstGeom>
          <a:solidFill>
            <a:srgbClr val="A5BB8F"/>
          </a:solidFill>
          <a:ln w="19050"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74" name="AutoShape 20"/>
          <p:cNvSpPr>
            <a:spLocks noChangeArrowheads="1"/>
          </p:cNvSpPr>
          <p:nvPr/>
        </p:nvSpPr>
        <p:spPr bwMode="gray">
          <a:xfrm>
            <a:off x="4267200" y="3749675"/>
            <a:ext cx="3041650" cy="665163"/>
          </a:xfrm>
          <a:prstGeom prst="bevel">
            <a:avLst>
              <a:gd name="adj" fmla="val 9569"/>
            </a:avLst>
          </a:prstGeom>
          <a:solidFill>
            <a:srgbClr val="BB8FB8"/>
          </a:solidFill>
          <a:ln w="19050"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pic>
        <p:nvPicPr>
          <p:cNvPr id="40970" name="Picture 21" descr="worldmap_ani8"/>
          <p:cNvPicPr>
            <a:picLocks noChangeAspect="1" noChangeArrowheads="1" noCrop="1"/>
          </p:cNvPicPr>
          <p:nvPr/>
        </p:nvPicPr>
        <p:blipFill>
          <a:blip r:embed="rId2" cstate="print">
            <a:lum bright="18000" contrast="42000"/>
            <a:grayscl/>
          </a:blip>
          <a:srcRect/>
          <a:stretch>
            <a:fillRect/>
          </a:stretch>
        </p:blipFill>
        <p:spPr bwMode="gray">
          <a:xfrm>
            <a:off x="3917950" y="2579688"/>
            <a:ext cx="1030288" cy="1031875"/>
          </a:xfrm>
          <a:prstGeom prst="rect">
            <a:avLst/>
          </a:prstGeom>
          <a:noFill/>
          <a:ln w="9525">
            <a:noFill/>
            <a:miter lim="800000"/>
            <a:headEnd/>
            <a:tailEnd/>
          </a:ln>
        </p:spPr>
      </p:pic>
      <p:sp>
        <p:nvSpPr>
          <p:cNvPr id="216076" name="Text Box 22"/>
          <p:cNvSpPr txBox="1">
            <a:spLocks noChangeArrowheads="1"/>
          </p:cNvSpPr>
          <p:nvPr/>
        </p:nvSpPr>
        <p:spPr bwMode="auto">
          <a:xfrm>
            <a:off x="4318000" y="3856038"/>
            <a:ext cx="2846388" cy="366712"/>
          </a:xfrm>
          <a:prstGeom prst="rect">
            <a:avLst/>
          </a:prstGeom>
          <a:noFill/>
          <a:ln w="9525" algn="ctr">
            <a:noFill/>
            <a:miter lim="800000"/>
            <a:headEnd/>
            <a:tailEnd/>
          </a:ln>
        </p:spPr>
        <p:txBody>
          <a:bodyPr>
            <a:spAutoFit/>
          </a:bodyPr>
          <a:lstStyle/>
          <a:p>
            <a:pPr algn="ctr">
              <a:spcBef>
                <a:spcPct val="50000"/>
              </a:spcBef>
              <a:defRPr/>
            </a:pPr>
            <a:r>
              <a:rPr lang="zh-CN" altLang="en-US" b="1">
                <a:solidFill>
                  <a:srgbClr val="0000FF"/>
                </a:solidFill>
                <a:effectLst>
                  <a:outerShdw blurRad="38100" dist="38100" dir="2700000" algn="tl">
                    <a:srgbClr val="C0C0C0"/>
                  </a:outerShdw>
                </a:effectLst>
                <a:latin typeface="黑体" pitchFamily="2" charset="-122"/>
                <a:ea typeface="黑体" pitchFamily="2" charset="-122"/>
              </a:rPr>
              <a:t>培养目标</a:t>
            </a:r>
            <a:endParaRPr lang="en-US" altLang="zh-CN" b="1">
              <a:solidFill>
                <a:srgbClr val="0000FF"/>
              </a:solidFill>
              <a:effectLst>
                <a:outerShdw blurRad="38100" dist="38100" dir="2700000" algn="tl">
                  <a:srgbClr val="C0C0C0"/>
                </a:outerShdw>
              </a:effectLst>
              <a:latin typeface="黑体" pitchFamily="2" charset="-122"/>
              <a:ea typeface="黑体" pitchFamily="2" charset="-122"/>
            </a:endParaRPr>
          </a:p>
        </p:txBody>
      </p:sp>
      <p:sp>
        <p:nvSpPr>
          <p:cNvPr id="216077" name="Text Box 23"/>
          <p:cNvSpPr txBox="1">
            <a:spLocks noChangeArrowheads="1"/>
          </p:cNvSpPr>
          <p:nvPr/>
        </p:nvSpPr>
        <p:spPr bwMode="auto">
          <a:xfrm>
            <a:off x="727075" y="2557463"/>
            <a:ext cx="3059113" cy="641350"/>
          </a:xfrm>
          <a:prstGeom prst="rect">
            <a:avLst/>
          </a:prstGeom>
          <a:noFill/>
          <a:ln w="9525" algn="ctr">
            <a:noFill/>
            <a:miter lim="800000"/>
            <a:headEnd/>
            <a:tailEnd/>
          </a:ln>
        </p:spPr>
        <p:txBody>
          <a:bodyPr>
            <a:spAutoFit/>
          </a:bodyPr>
          <a:lstStyle/>
          <a:p>
            <a:pPr algn="ctr">
              <a:defRPr/>
            </a:pPr>
            <a:r>
              <a:rPr lang="zh-CN" altLang="zh-CN" b="1">
                <a:solidFill>
                  <a:srgbClr val="0000FF"/>
                </a:solidFill>
                <a:effectLst>
                  <a:outerShdw blurRad="38100" dist="38100" dir="2700000" algn="tl">
                    <a:srgbClr val="C0C0C0"/>
                  </a:outerShdw>
                </a:effectLst>
                <a:latin typeface="黑体" pitchFamily="2" charset="-122"/>
                <a:ea typeface="黑体" pitchFamily="2" charset="-122"/>
              </a:rPr>
              <a:t>科学研究和实践创新为主导，寓教于研</a:t>
            </a:r>
            <a:endParaRPr lang="en-US" altLang="zh-CN" b="1">
              <a:solidFill>
                <a:srgbClr val="0000FF"/>
              </a:solidFill>
              <a:effectLst>
                <a:outerShdw blurRad="38100" dist="38100" dir="2700000" algn="tl">
                  <a:srgbClr val="C0C0C0"/>
                </a:outerShdw>
              </a:effectLst>
              <a:latin typeface="黑体" pitchFamily="2" charset="-122"/>
              <a:ea typeface="黑体" pitchFamily="2" charset="-122"/>
            </a:endParaRPr>
          </a:p>
        </p:txBody>
      </p:sp>
      <p:grpSp>
        <p:nvGrpSpPr>
          <p:cNvPr id="40973" name="Group 24"/>
          <p:cNvGrpSpPr>
            <a:grpSpLocks/>
          </p:cNvGrpSpPr>
          <p:nvPr/>
        </p:nvGrpSpPr>
        <p:grpSpPr bwMode="auto">
          <a:xfrm>
            <a:off x="1414463" y="3203575"/>
            <a:ext cx="1684337" cy="1363663"/>
            <a:chOff x="3014" y="806"/>
            <a:chExt cx="1304" cy="1104"/>
          </a:xfrm>
        </p:grpSpPr>
        <p:sp>
          <p:nvSpPr>
            <p:cNvPr id="216084" name="AutoShape 25"/>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195"/>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85" name="AutoShape 26"/>
            <p:cNvSpPr>
              <a:spLocks noChangeArrowheads="1"/>
            </p:cNvSpPr>
            <p:nvPr/>
          </p:nvSpPr>
          <p:spPr bwMode="gray">
            <a:xfrm>
              <a:off x="3243" y="942"/>
              <a:ext cx="847" cy="868"/>
            </a:xfrm>
            <a:prstGeom prst="upArrow">
              <a:avLst>
                <a:gd name="adj1" fmla="val 40731"/>
                <a:gd name="adj2" fmla="val 44038"/>
              </a:avLst>
            </a:prstGeom>
            <a:solidFill>
              <a:srgbClr val="FFFFFF">
                <a:alpha val="38823"/>
              </a:srgbClr>
            </a:solidFill>
            <a:ln w="9525"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216079" name="Rectangle 27"/>
          <p:cNvSpPr>
            <a:spLocks noChangeArrowheads="1"/>
          </p:cNvSpPr>
          <p:nvPr/>
        </p:nvSpPr>
        <p:spPr bwMode="black">
          <a:xfrm>
            <a:off x="728663" y="3198813"/>
            <a:ext cx="3125787" cy="1803400"/>
          </a:xfrm>
          <a:prstGeom prst="rect">
            <a:avLst/>
          </a:prstGeom>
          <a:noFill/>
          <a:ln w="9525" algn="ctr">
            <a:noFill/>
            <a:miter lim="800000"/>
            <a:headEnd/>
            <a:tailEnd/>
          </a:ln>
        </p:spPr>
        <p:txBody>
          <a:bodyPr>
            <a:spAutoFit/>
          </a:bodyPr>
          <a:lstStyle/>
          <a:p>
            <a:pPr marL="114300" indent="-114300">
              <a:defRPr/>
            </a:pPr>
            <a:r>
              <a:rPr lang="en-US" altLang="zh-CN" sz="1600" b="1">
                <a:effectLst>
                  <a:outerShdw blurRad="38100" dist="38100" dir="2700000" algn="tl">
                    <a:srgbClr val="C0C0C0"/>
                  </a:outerShdw>
                </a:effectLst>
                <a:latin typeface="黑体" pitchFamily="2" charset="-122"/>
                <a:ea typeface="黑体" pitchFamily="2" charset="-122"/>
              </a:rPr>
              <a:t> </a:t>
            </a:r>
            <a:r>
              <a:rPr lang="zh-CN" altLang="zh-CN" sz="1600" b="1">
                <a:effectLst>
                  <a:outerShdw blurRad="38100" dist="38100" dir="2700000" algn="tl">
                    <a:srgbClr val="C0C0C0"/>
                  </a:outerShdw>
                </a:effectLst>
                <a:latin typeface="黑体" pitchFamily="2" charset="-122"/>
                <a:ea typeface="黑体" pitchFamily="2" charset="-122"/>
              </a:rPr>
              <a:t>通过学科交叉与融合、</a:t>
            </a:r>
            <a:r>
              <a:rPr lang="en-US" altLang="zh-CN" sz="1600" b="1">
                <a:effectLst>
                  <a:outerShdw blurRad="38100" dist="38100" dir="2700000" algn="tl">
                    <a:srgbClr val="C0C0C0"/>
                  </a:outerShdw>
                </a:effectLst>
                <a:latin typeface="黑体" pitchFamily="2" charset="-122"/>
                <a:ea typeface="黑体" pitchFamily="2" charset="-122"/>
              </a:rPr>
              <a:t>“</a:t>
            </a:r>
            <a:r>
              <a:rPr lang="zh-CN" altLang="zh-CN" sz="1600" b="1">
                <a:effectLst>
                  <a:outerShdw blurRad="38100" dist="38100" dir="2700000" algn="tl">
                    <a:srgbClr val="C0C0C0"/>
                  </a:outerShdw>
                </a:effectLst>
                <a:latin typeface="黑体" pitchFamily="2" charset="-122"/>
                <a:ea typeface="黑体" pitchFamily="2" charset="-122"/>
              </a:rPr>
              <a:t>政产学研用</a:t>
            </a:r>
            <a:r>
              <a:rPr lang="en-US" altLang="zh-CN" sz="1600" b="1">
                <a:effectLst>
                  <a:outerShdw blurRad="38100" dist="38100" dir="2700000" algn="tl">
                    <a:srgbClr val="C0C0C0"/>
                  </a:outerShdw>
                </a:effectLst>
                <a:latin typeface="黑体" pitchFamily="2" charset="-122"/>
                <a:ea typeface="黑体" pitchFamily="2" charset="-122"/>
              </a:rPr>
              <a:t>”</a:t>
            </a:r>
            <a:r>
              <a:rPr lang="zh-CN" altLang="zh-CN" sz="1600" b="1">
                <a:effectLst>
                  <a:outerShdw blurRad="38100" dist="38100" dir="2700000" algn="tl">
                    <a:srgbClr val="C0C0C0"/>
                  </a:outerShdw>
                </a:effectLst>
                <a:latin typeface="黑体" pitchFamily="2" charset="-122"/>
                <a:ea typeface="黑体" pitchFamily="2" charset="-122"/>
              </a:rPr>
              <a:t>紧密结合、国际化联合培养等途径，建立研究生联合招生和培养机制，创新培养模式，推动人才培养机制改革，促进学生全面发展，实现人才培养质量的稳步提高。</a:t>
            </a:r>
            <a:endParaRPr lang="en-US" altLang="zh-CN" sz="1600" b="1">
              <a:solidFill>
                <a:srgbClr val="1C1C1C"/>
              </a:solidFill>
              <a:effectLst>
                <a:outerShdw blurRad="38100" dist="38100" dir="2700000" algn="tl">
                  <a:srgbClr val="C0C0C0"/>
                </a:outerShdw>
              </a:effectLst>
              <a:latin typeface="黑体" pitchFamily="2" charset="-122"/>
              <a:ea typeface="黑体" pitchFamily="2" charset="-122"/>
            </a:endParaRPr>
          </a:p>
        </p:txBody>
      </p:sp>
      <p:grpSp>
        <p:nvGrpSpPr>
          <p:cNvPr id="40975" name="Group 28"/>
          <p:cNvGrpSpPr>
            <a:grpSpLocks/>
          </p:cNvGrpSpPr>
          <p:nvPr/>
        </p:nvGrpSpPr>
        <p:grpSpPr bwMode="auto">
          <a:xfrm flipV="1">
            <a:off x="4932363" y="4556125"/>
            <a:ext cx="1676400" cy="1363663"/>
            <a:chOff x="3014" y="806"/>
            <a:chExt cx="1304" cy="1104"/>
          </a:xfrm>
        </p:grpSpPr>
        <p:sp>
          <p:nvSpPr>
            <p:cNvPr id="216082" name="AutoShape 29"/>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195"/>
                </a:srgbClr>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16083" name="AutoShape 30"/>
            <p:cNvSpPr>
              <a:spLocks noChangeArrowheads="1"/>
            </p:cNvSpPr>
            <p:nvPr/>
          </p:nvSpPr>
          <p:spPr bwMode="gray">
            <a:xfrm>
              <a:off x="3242" y="942"/>
              <a:ext cx="847" cy="868"/>
            </a:xfrm>
            <a:prstGeom prst="upArrow">
              <a:avLst>
                <a:gd name="adj1" fmla="val 40731"/>
                <a:gd name="adj2" fmla="val 44038"/>
              </a:avLst>
            </a:prstGeom>
            <a:solidFill>
              <a:srgbClr val="FFFFFF">
                <a:alpha val="38823"/>
              </a:srgbClr>
            </a:solidFill>
            <a:ln w="9525"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216081" name="Rectangle 31"/>
          <p:cNvSpPr>
            <a:spLocks noChangeArrowheads="1"/>
          </p:cNvSpPr>
          <p:nvPr/>
        </p:nvSpPr>
        <p:spPr bwMode="black">
          <a:xfrm>
            <a:off x="4318000" y="4452938"/>
            <a:ext cx="2984500" cy="1558925"/>
          </a:xfrm>
          <a:prstGeom prst="rect">
            <a:avLst/>
          </a:prstGeom>
          <a:noFill/>
          <a:ln w="9525" algn="ctr">
            <a:noFill/>
            <a:miter lim="800000"/>
            <a:headEnd/>
            <a:tailEnd/>
          </a:ln>
        </p:spPr>
        <p:txBody>
          <a:bodyPr>
            <a:spAutoFit/>
          </a:bodyPr>
          <a:lstStyle/>
          <a:p>
            <a:pPr>
              <a:defRPr/>
            </a:pPr>
            <a:r>
              <a:rPr lang="zh-CN" altLang="zh-CN" sz="1600" b="1">
                <a:effectLst>
                  <a:outerShdw blurRad="38100" dist="38100" dir="2700000" algn="tl">
                    <a:srgbClr val="C0C0C0"/>
                  </a:outerShdw>
                </a:effectLst>
                <a:latin typeface="黑体" pitchFamily="2" charset="-122"/>
                <a:ea typeface="黑体" pitchFamily="2" charset="-122"/>
              </a:rPr>
              <a:t>建设期内，实现年均培养博士生</a:t>
            </a:r>
            <a:r>
              <a:rPr lang="en-US" altLang="zh-CN" sz="1600" b="1">
                <a:solidFill>
                  <a:srgbClr val="CC0000"/>
                </a:solidFill>
                <a:effectLst>
                  <a:outerShdw blurRad="38100" dist="38100" dir="2700000" algn="tl">
                    <a:srgbClr val="C0C0C0"/>
                  </a:outerShdw>
                </a:effectLst>
                <a:latin typeface="黑体" pitchFamily="2" charset="-122"/>
                <a:ea typeface="黑体" pitchFamily="2" charset="-122"/>
              </a:rPr>
              <a:t>30</a:t>
            </a:r>
            <a:r>
              <a:rPr lang="zh-CN" altLang="zh-CN" sz="1600" b="1">
                <a:effectLst>
                  <a:outerShdw blurRad="38100" dist="38100" dir="2700000" algn="tl">
                    <a:srgbClr val="C0C0C0"/>
                  </a:outerShdw>
                </a:effectLst>
                <a:latin typeface="黑体" pitchFamily="2" charset="-122"/>
                <a:ea typeface="黑体" pitchFamily="2" charset="-122"/>
              </a:rPr>
              <a:t>名，硕士生</a:t>
            </a:r>
            <a:r>
              <a:rPr lang="en-US" altLang="zh-CN" sz="1600" b="1">
                <a:solidFill>
                  <a:srgbClr val="CC0000"/>
                </a:solidFill>
                <a:effectLst>
                  <a:outerShdw blurRad="38100" dist="38100" dir="2700000" algn="tl">
                    <a:srgbClr val="C0C0C0"/>
                  </a:outerShdw>
                </a:effectLst>
                <a:latin typeface="黑体" pitchFamily="2" charset="-122"/>
                <a:ea typeface="黑体" pitchFamily="2" charset="-122"/>
              </a:rPr>
              <a:t>150</a:t>
            </a:r>
            <a:r>
              <a:rPr lang="zh-CN" altLang="zh-CN" sz="1600" b="1">
                <a:effectLst>
                  <a:outerShdw blurRad="38100" dist="38100" dir="2700000" algn="tl">
                    <a:srgbClr val="C0C0C0"/>
                  </a:outerShdw>
                </a:effectLst>
                <a:latin typeface="黑体" pitchFamily="2" charset="-122"/>
                <a:ea typeface="黑体" pitchFamily="2" charset="-122"/>
              </a:rPr>
              <a:t>名，获得</a:t>
            </a:r>
            <a:r>
              <a:rPr lang="en-US" altLang="zh-CN" sz="1600" b="1">
                <a:effectLst>
                  <a:outerShdw blurRad="38100" dist="38100" dir="2700000" algn="tl">
                    <a:srgbClr val="C0C0C0"/>
                  </a:outerShdw>
                </a:effectLst>
                <a:latin typeface="黑体" pitchFamily="2" charset="-122"/>
                <a:ea typeface="黑体" pitchFamily="2" charset="-122"/>
              </a:rPr>
              <a:t>“</a:t>
            </a:r>
            <a:r>
              <a:rPr lang="zh-CN" altLang="zh-CN" sz="1600" b="1">
                <a:effectLst>
                  <a:outerShdw blurRad="38100" dist="38100" dir="2700000" algn="tl">
                    <a:srgbClr val="C0C0C0"/>
                  </a:outerShdw>
                </a:effectLst>
                <a:latin typeface="黑体" pitchFamily="2" charset="-122"/>
                <a:ea typeface="黑体" pitchFamily="2" charset="-122"/>
              </a:rPr>
              <a:t>全国百篇优秀博士学位论文</a:t>
            </a:r>
            <a:r>
              <a:rPr lang="en-US" altLang="zh-CN" sz="1600" b="1">
                <a:effectLst>
                  <a:outerShdw blurRad="38100" dist="38100" dir="2700000" algn="tl">
                    <a:srgbClr val="C0C0C0"/>
                  </a:outerShdw>
                </a:effectLst>
                <a:latin typeface="黑体" pitchFamily="2" charset="-122"/>
                <a:ea typeface="黑体" pitchFamily="2" charset="-122"/>
              </a:rPr>
              <a:t>”</a:t>
            </a:r>
            <a:r>
              <a:rPr lang="zh-CN" altLang="zh-CN" sz="1600" b="1">
                <a:effectLst>
                  <a:outerShdw blurRad="38100" dist="38100" dir="2700000" algn="tl">
                    <a:srgbClr val="C0C0C0"/>
                  </a:outerShdw>
                </a:effectLst>
                <a:latin typeface="黑体" pitchFamily="2" charset="-122"/>
                <a:ea typeface="黑体" pitchFamily="2" charset="-122"/>
              </a:rPr>
              <a:t>提名奖以上</a:t>
            </a:r>
            <a:r>
              <a:rPr lang="en-US" altLang="zh-CN" sz="1600" b="1">
                <a:solidFill>
                  <a:srgbClr val="CC0000"/>
                </a:solidFill>
                <a:effectLst>
                  <a:outerShdw blurRad="38100" dist="38100" dir="2700000" algn="tl">
                    <a:srgbClr val="C0C0C0"/>
                  </a:outerShdw>
                </a:effectLst>
                <a:latin typeface="黑体" pitchFamily="2" charset="-122"/>
                <a:ea typeface="黑体" pitchFamily="2" charset="-122"/>
              </a:rPr>
              <a:t>2</a:t>
            </a:r>
            <a:r>
              <a:rPr lang="zh-CN" altLang="zh-CN" sz="1600" b="1">
                <a:effectLst>
                  <a:outerShdw blurRad="38100" dist="38100" dir="2700000" algn="tl">
                    <a:srgbClr val="C0C0C0"/>
                  </a:outerShdw>
                </a:effectLst>
                <a:latin typeface="黑体" pitchFamily="2" charset="-122"/>
                <a:ea typeface="黑体" pitchFamily="2" charset="-122"/>
              </a:rPr>
              <a:t>篇，省级优秀博士学位论文</a:t>
            </a:r>
            <a:r>
              <a:rPr lang="en-US" altLang="zh-CN" sz="1600" b="1">
                <a:solidFill>
                  <a:srgbClr val="CC0000"/>
                </a:solidFill>
                <a:effectLst>
                  <a:outerShdw blurRad="38100" dist="38100" dir="2700000" algn="tl">
                    <a:srgbClr val="C0C0C0"/>
                  </a:outerShdw>
                </a:effectLst>
                <a:latin typeface="黑体" pitchFamily="2" charset="-122"/>
                <a:ea typeface="黑体" pitchFamily="2" charset="-122"/>
              </a:rPr>
              <a:t>5</a:t>
            </a:r>
            <a:r>
              <a:rPr lang="zh-CN" altLang="zh-CN" sz="1600" b="1">
                <a:effectLst>
                  <a:outerShdw blurRad="38100" dist="38100" dir="2700000" algn="tl">
                    <a:srgbClr val="C0C0C0"/>
                  </a:outerShdw>
                </a:effectLst>
                <a:latin typeface="黑体" pitchFamily="2" charset="-122"/>
                <a:ea typeface="黑体" pitchFamily="2" charset="-122"/>
              </a:rPr>
              <a:t>篇，博士生人均发表</a:t>
            </a:r>
            <a:r>
              <a:rPr lang="en-US" altLang="zh-CN" sz="1600" b="1">
                <a:effectLst>
                  <a:outerShdw blurRad="38100" dist="38100" dir="2700000" algn="tl">
                    <a:srgbClr val="C0C0C0"/>
                  </a:outerShdw>
                </a:effectLst>
                <a:latin typeface="黑体" pitchFamily="2" charset="-122"/>
                <a:ea typeface="黑体" pitchFamily="2" charset="-122"/>
              </a:rPr>
              <a:t>SCI</a:t>
            </a:r>
            <a:r>
              <a:rPr lang="zh-CN" altLang="zh-CN" sz="1600" b="1">
                <a:effectLst>
                  <a:outerShdw blurRad="38100" dist="38100" dir="2700000" algn="tl">
                    <a:srgbClr val="C0C0C0"/>
                  </a:outerShdw>
                </a:effectLst>
                <a:latin typeface="黑体" pitchFamily="2" charset="-122"/>
                <a:ea typeface="黑体" pitchFamily="2" charset="-122"/>
              </a:rPr>
              <a:t>论文率提高</a:t>
            </a:r>
            <a:r>
              <a:rPr lang="en-US" altLang="zh-CN" sz="1600" b="1">
                <a:solidFill>
                  <a:srgbClr val="CC0000"/>
                </a:solidFill>
                <a:effectLst>
                  <a:outerShdw blurRad="38100" dist="38100" dir="2700000" algn="tl">
                    <a:srgbClr val="C0C0C0"/>
                  </a:outerShdw>
                </a:effectLst>
                <a:latin typeface="黑体" pitchFamily="2" charset="-122"/>
                <a:ea typeface="黑体" pitchFamily="2" charset="-122"/>
              </a:rPr>
              <a:t>20%</a:t>
            </a:r>
            <a:r>
              <a:rPr lang="zh-CN" altLang="zh-CN" sz="1600" b="1">
                <a:effectLst>
                  <a:outerShdw blurRad="38100" dist="38100" dir="2700000" algn="tl">
                    <a:srgbClr val="C0C0C0"/>
                  </a:outerShdw>
                </a:effectLst>
                <a:latin typeface="黑体" pitchFamily="2" charset="-122"/>
                <a:ea typeface="黑体" pitchFamily="2" charset="-122"/>
              </a:rPr>
              <a:t>。</a:t>
            </a:r>
          </a:p>
        </p:txBody>
      </p:sp>
      <p:sp>
        <p:nvSpPr>
          <p:cNvPr id="32" name="矩形 31"/>
          <p:cNvSpPr/>
          <p:nvPr/>
        </p:nvSpPr>
        <p:spPr>
          <a:xfrm>
            <a:off x="3911600" y="1689100"/>
            <a:ext cx="4287838" cy="400050"/>
          </a:xfrm>
          <a:prstGeom prst="rect">
            <a:avLst/>
          </a:prstGeom>
        </p:spPr>
        <p:txBody>
          <a:bodyPr wrap="none">
            <a:spAutoFit/>
          </a:bodyPr>
          <a:lstStyle/>
          <a:p>
            <a:pPr algn="ctr" eaLnBrk="0" hangingPunct="0">
              <a:defRPr/>
            </a:pPr>
            <a:r>
              <a:rPr lang="zh-CN" altLang="en-US" sz="2000" b="1" dirty="0">
                <a:solidFill>
                  <a:srgbClr val="FF0000"/>
                </a:solidFill>
                <a:effectLst>
                  <a:outerShdw blurRad="38100" dist="38100" dir="2700000" algn="tl">
                    <a:srgbClr val="000000">
                      <a:alpha val="43137"/>
                    </a:srgbClr>
                  </a:outerShdw>
                </a:effectLst>
                <a:latin typeface="+mn-ea"/>
                <a:ea typeface="+mn-ea"/>
              </a:rPr>
              <a:t>多管齐下、众措并举，促进人才培养</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七、预期成效</a:t>
            </a:r>
            <a:endParaRPr lang="en-US" altLang="zh-CN" dirty="0" smtClean="0">
              <a:effectLst>
                <a:outerShdw blurRad="38100" dist="38100" dir="2700000" algn="tl">
                  <a:srgbClr val="000000">
                    <a:alpha val="43137"/>
                  </a:srgbClr>
                </a:outerShdw>
              </a:effectLst>
              <a:latin typeface="+mn-ea"/>
              <a:ea typeface="+mn-ea"/>
            </a:endParaRPr>
          </a:p>
        </p:txBody>
      </p:sp>
      <p:grpSp>
        <p:nvGrpSpPr>
          <p:cNvPr id="41986" name="Group 3"/>
          <p:cNvGrpSpPr>
            <a:grpSpLocks/>
          </p:cNvGrpSpPr>
          <p:nvPr/>
        </p:nvGrpSpPr>
        <p:grpSpPr bwMode="auto">
          <a:xfrm>
            <a:off x="1123950" y="1981200"/>
            <a:ext cx="6953250" cy="4343400"/>
            <a:chOff x="708" y="912"/>
            <a:chExt cx="4380" cy="3072"/>
          </a:xfrm>
        </p:grpSpPr>
        <p:sp>
          <p:nvSpPr>
            <p:cNvPr id="335876" name="AutoShape 4"/>
            <p:cNvSpPr>
              <a:spLocks noChangeArrowheads="1"/>
            </p:cNvSpPr>
            <p:nvPr/>
          </p:nvSpPr>
          <p:spPr bwMode="gray">
            <a:xfrm>
              <a:off x="912" y="1248"/>
              <a:ext cx="3936" cy="2594"/>
            </a:xfrm>
            <a:prstGeom prst="upArrow">
              <a:avLst>
                <a:gd name="adj1" fmla="val 73769"/>
                <a:gd name="adj2" fmla="val 32588"/>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6805" name="Text Box 5"/>
            <p:cNvSpPr txBox="1">
              <a:spLocks noChangeArrowheads="1"/>
            </p:cNvSpPr>
            <p:nvPr/>
          </p:nvSpPr>
          <p:spPr bwMode="auto">
            <a:xfrm>
              <a:off x="708" y="912"/>
              <a:ext cx="4380" cy="283"/>
            </a:xfrm>
            <a:prstGeom prst="rect">
              <a:avLst/>
            </a:prstGeom>
            <a:noFill/>
            <a:ln w="9525" algn="ctr">
              <a:noFill/>
              <a:miter lim="800000"/>
              <a:headEnd/>
              <a:tailEnd/>
            </a:ln>
          </p:spPr>
          <p:txBody>
            <a:bodyPr>
              <a:spAutoFit/>
            </a:bodyPr>
            <a:lstStyle/>
            <a:p>
              <a:pPr algn="ctr" eaLnBrk="0" hangingPunct="0">
                <a:defRPr/>
              </a:pP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sp>
          <p:nvSpPr>
            <p:cNvPr id="335878" name="AutoShape 6"/>
            <p:cNvSpPr>
              <a:spLocks noChangeArrowheads="1"/>
            </p:cNvSpPr>
            <p:nvPr/>
          </p:nvSpPr>
          <p:spPr bwMode="gray">
            <a:xfrm>
              <a:off x="1536" y="2040"/>
              <a:ext cx="2688" cy="1944"/>
            </a:xfrm>
            <a:prstGeom prst="upArrow">
              <a:avLst>
                <a:gd name="adj1" fmla="val 72694"/>
                <a:gd name="adj2" fmla="val 33931"/>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41993" name="Group 8"/>
            <p:cNvGrpSpPr>
              <a:grpSpLocks/>
            </p:cNvGrpSpPr>
            <p:nvPr/>
          </p:nvGrpSpPr>
          <p:grpSpPr bwMode="auto">
            <a:xfrm>
              <a:off x="2814" y="2988"/>
              <a:ext cx="1971" cy="972"/>
              <a:chOff x="2130" y="3000"/>
              <a:chExt cx="1971" cy="1008"/>
            </a:xfrm>
          </p:grpSpPr>
          <p:sp>
            <p:nvSpPr>
              <p:cNvPr id="335881" name="AutoShape 9"/>
              <p:cNvSpPr>
                <a:spLocks noChangeArrowheads="1"/>
              </p:cNvSpPr>
              <p:nvPr/>
            </p:nvSpPr>
            <p:spPr bwMode="gray">
              <a:xfrm>
                <a:off x="2130" y="3000"/>
                <a:ext cx="1971" cy="1008"/>
              </a:xfrm>
              <a:prstGeom prst="upArrow">
                <a:avLst>
                  <a:gd name="adj1" fmla="val 78306"/>
                  <a:gd name="adj2" fmla="val 48213"/>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6816" name="Text Box 10"/>
              <p:cNvSpPr txBox="1">
                <a:spLocks noChangeArrowheads="1"/>
              </p:cNvSpPr>
              <p:nvPr/>
            </p:nvSpPr>
            <p:spPr bwMode="gray">
              <a:xfrm>
                <a:off x="2377" y="3398"/>
                <a:ext cx="1542" cy="610"/>
              </a:xfrm>
              <a:prstGeom prst="rect">
                <a:avLst/>
              </a:prstGeom>
              <a:noFill/>
              <a:ln w="9525" algn="ctr">
                <a:noFill/>
                <a:miter lim="800000"/>
                <a:headEnd/>
                <a:tailEnd/>
              </a:ln>
            </p:spPr>
            <p:txBody>
              <a:bodyPr>
                <a:spAutoFit/>
              </a:bodyPr>
              <a:lstStyle/>
              <a:p>
                <a:pPr eaLnBrk="0" hangingPunct="0">
                  <a:defRPr/>
                </a:pPr>
                <a:r>
                  <a:rPr lang="zh-CN" altLang="zh-CN" sz="1600" b="1" dirty="0">
                    <a:effectLst>
                      <a:outerShdw blurRad="38100" dist="38100" dir="2700000" algn="tl">
                        <a:srgbClr val="000000">
                          <a:alpha val="43137"/>
                        </a:srgbClr>
                      </a:outerShdw>
                    </a:effectLst>
                    <a:latin typeface="+mn-ea"/>
                    <a:ea typeface="+mn-ea"/>
                  </a:rPr>
                  <a:t>促进</a:t>
                </a:r>
                <a:r>
                  <a:rPr lang="zh-CN" altLang="en-US" sz="1600" b="1" dirty="0">
                    <a:effectLst>
                      <a:outerShdw blurRad="38100" dist="38100" dir="2700000" algn="tl">
                        <a:srgbClr val="000000">
                          <a:alpha val="43137"/>
                        </a:srgbClr>
                      </a:outerShdw>
                    </a:effectLst>
                    <a:latin typeface="+mn-ea"/>
                    <a:ea typeface="+mn-ea"/>
                  </a:rPr>
                  <a:t>劣质油加工</a:t>
                </a:r>
                <a:r>
                  <a:rPr lang="zh-CN" altLang="zh-CN" sz="1600" b="1" dirty="0">
                    <a:effectLst>
                      <a:outerShdw blurRad="38100" dist="38100" dir="2700000" algn="tl">
                        <a:srgbClr val="000000">
                          <a:alpha val="43137"/>
                        </a:srgbClr>
                      </a:outerShdw>
                    </a:effectLst>
                    <a:latin typeface="+mn-ea"/>
                    <a:ea typeface="+mn-ea"/>
                  </a:rPr>
                  <a:t>领域的交叉学科发展，培育新的学科生长点</a:t>
                </a:r>
                <a:endParaRPr lang="en-US" altLang="zh-CN" sz="1600" b="1" dirty="0">
                  <a:effectLst>
                    <a:outerShdw blurRad="38100" dist="38100" dir="2700000" algn="tl">
                      <a:srgbClr val="000000">
                        <a:alpha val="43137"/>
                      </a:srgbClr>
                    </a:outerShdw>
                  </a:effectLst>
                  <a:latin typeface="+mn-ea"/>
                  <a:ea typeface="+mn-ea"/>
                </a:endParaRPr>
              </a:p>
            </p:txBody>
          </p:sp>
        </p:grpSp>
        <p:sp>
          <p:nvSpPr>
            <p:cNvPr id="76811" name="Text Box 13"/>
            <p:cNvSpPr txBox="1">
              <a:spLocks noChangeArrowheads="1"/>
            </p:cNvSpPr>
            <p:nvPr/>
          </p:nvSpPr>
          <p:spPr bwMode="gray">
            <a:xfrm>
              <a:off x="1969" y="2441"/>
              <a:ext cx="1814" cy="457"/>
            </a:xfrm>
            <a:prstGeom prst="rect">
              <a:avLst/>
            </a:prstGeom>
            <a:noFill/>
            <a:ln w="9525" algn="ctr">
              <a:noFill/>
              <a:miter lim="800000"/>
              <a:headEnd/>
              <a:tailEnd/>
            </a:ln>
          </p:spPr>
          <p:txBody>
            <a:bodyPr>
              <a:spAutoFit/>
            </a:bodyPr>
            <a:lstStyle/>
            <a:p>
              <a:pPr algn="ctr" eaLnBrk="0" hangingPunct="0">
                <a:defRPr/>
              </a:pPr>
              <a:r>
                <a:rPr lang="zh-CN" altLang="zh-CN" b="1" dirty="0">
                  <a:effectLst>
                    <a:outerShdw blurRad="38100" dist="38100" dir="2700000" algn="tl">
                      <a:srgbClr val="000000">
                        <a:alpha val="43137"/>
                      </a:srgbClr>
                    </a:outerShdw>
                  </a:effectLst>
                  <a:latin typeface="+mn-ea"/>
                  <a:ea typeface="+mn-ea"/>
                </a:rPr>
                <a:t>石油化</a:t>
              </a:r>
              <a:r>
                <a:rPr lang="zh-CN" altLang="en-US" b="1" dirty="0">
                  <a:effectLst>
                    <a:outerShdw blurRad="38100" dist="38100" dir="2700000" algn="tl">
                      <a:srgbClr val="000000">
                        <a:alpha val="43137"/>
                      </a:srgbClr>
                    </a:outerShdw>
                  </a:effectLst>
                  <a:latin typeface="+mn-ea"/>
                  <a:ea typeface="+mn-ea"/>
                </a:rPr>
                <a:t>工</a:t>
              </a:r>
              <a:r>
                <a:rPr lang="zh-CN" altLang="zh-CN" b="1" dirty="0">
                  <a:effectLst>
                    <a:outerShdw blurRad="38100" dist="38100" dir="2700000" algn="tl">
                      <a:srgbClr val="000000">
                        <a:alpha val="43137"/>
                      </a:srgbClr>
                    </a:outerShdw>
                  </a:effectLst>
                  <a:latin typeface="+mn-ea"/>
                  <a:ea typeface="+mn-ea"/>
                </a:rPr>
                <a:t>学科领域</a:t>
              </a:r>
              <a:endParaRPr lang="en-US" altLang="zh-CN" b="1" dirty="0">
                <a:effectLst>
                  <a:outerShdw blurRad="38100" dist="38100" dir="2700000" algn="tl">
                    <a:srgbClr val="000000">
                      <a:alpha val="43137"/>
                    </a:srgbClr>
                  </a:outerShdw>
                </a:effectLst>
                <a:latin typeface="+mn-ea"/>
                <a:ea typeface="+mn-ea"/>
              </a:endParaRPr>
            </a:p>
            <a:p>
              <a:pPr algn="ctr" eaLnBrk="0" hangingPunct="0">
                <a:defRPr/>
              </a:pPr>
              <a:r>
                <a:rPr lang="zh-CN" altLang="zh-CN" b="1" dirty="0">
                  <a:effectLst>
                    <a:outerShdw blurRad="38100" dist="38100" dir="2700000" algn="tl">
                      <a:srgbClr val="000000">
                        <a:alpha val="43137"/>
                      </a:srgbClr>
                    </a:outerShdw>
                  </a:effectLst>
                  <a:latin typeface="+mn-ea"/>
                  <a:ea typeface="+mn-ea"/>
                </a:rPr>
                <a:t>整体接近世界一流水平，</a:t>
              </a:r>
              <a:endParaRPr lang="en-US" altLang="zh-CN" b="1" dirty="0">
                <a:effectLst>
                  <a:outerShdw blurRad="38100" dist="38100" dir="2700000" algn="tl">
                    <a:srgbClr val="000000">
                      <a:alpha val="43137"/>
                    </a:srgbClr>
                  </a:outerShdw>
                </a:effectLst>
                <a:latin typeface="+mn-ea"/>
                <a:ea typeface="+mn-ea"/>
              </a:endParaRPr>
            </a:p>
          </p:txBody>
        </p:sp>
        <p:grpSp>
          <p:nvGrpSpPr>
            <p:cNvPr id="41995" name="Group 14"/>
            <p:cNvGrpSpPr>
              <a:grpSpLocks/>
            </p:cNvGrpSpPr>
            <p:nvPr/>
          </p:nvGrpSpPr>
          <p:grpSpPr bwMode="auto">
            <a:xfrm>
              <a:off x="999" y="2988"/>
              <a:ext cx="1877" cy="972"/>
              <a:chOff x="1731" y="2994"/>
              <a:chExt cx="1877" cy="1008"/>
            </a:xfrm>
          </p:grpSpPr>
          <p:sp>
            <p:nvSpPr>
              <p:cNvPr id="335887" name="AutoShape 15"/>
              <p:cNvSpPr>
                <a:spLocks noChangeArrowheads="1"/>
              </p:cNvSpPr>
              <p:nvPr/>
            </p:nvSpPr>
            <p:spPr bwMode="gray">
              <a:xfrm>
                <a:off x="1731" y="2994"/>
                <a:ext cx="1877" cy="1008"/>
              </a:xfrm>
              <a:prstGeom prst="upArrow">
                <a:avLst>
                  <a:gd name="adj1" fmla="val 78306"/>
                  <a:gd name="adj2" fmla="val 48213"/>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6814" name="Text Box 16"/>
              <p:cNvSpPr txBox="1">
                <a:spLocks noChangeArrowheads="1"/>
              </p:cNvSpPr>
              <p:nvPr/>
            </p:nvSpPr>
            <p:spPr bwMode="gray">
              <a:xfrm>
                <a:off x="1944" y="3392"/>
                <a:ext cx="1452" cy="610"/>
              </a:xfrm>
              <a:prstGeom prst="rect">
                <a:avLst/>
              </a:prstGeom>
              <a:noFill/>
              <a:ln w="9525" algn="ctr">
                <a:noFill/>
                <a:miter lim="800000"/>
                <a:headEnd/>
                <a:tailEnd/>
              </a:ln>
            </p:spPr>
            <p:txBody>
              <a:bodyPr>
                <a:spAutoFit/>
              </a:bodyPr>
              <a:lstStyle/>
              <a:p>
                <a:pPr eaLnBrk="0" hangingPunct="0">
                  <a:defRPr/>
                </a:pPr>
                <a:r>
                  <a:rPr lang="zh-CN" altLang="zh-CN" sz="1600" b="1" dirty="0">
                    <a:effectLst>
                      <a:outerShdw blurRad="38100" dist="38100" dir="2700000" algn="tl">
                        <a:srgbClr val="000000">
                          <a:alpha val="43137"/>
                        </a:srgbClr>
                      </a:outerShdw>
                    </a:effectLst>
                    <a:latin typeface="+mn-ea"/>
                    <a:ea typeface="+mn-ea"/>
                  </a:rPr>
                  <a:t>保持传统石化主干学科国内领先优势，攀登学术高峰</a:t>
                </a:r>
                <a:endParaRPr lang="en-US" altLang="zh-CN" sz="1600" b="1" dirty="0">
                  <a:effectLst>
                    <a:outerShdw blurRad="38100" dist="38100" dir="2700000" algn="tl">
                      <a:srgbClr val="000000">
                        <a:alpha val="43137"/>
                      </a:srgbClr>
                    </a:outerShdw>
                  </a:effectLst>
                  <a:latin typeface="+mn-ea"/>
                  <a:ea typeface="+mn-ea"/>
                </a:endParaRPr>
              </a:p>
            </p:txBody>
          </p:sp>
        </p:grpSp>
      </p:grpSp>
      <p:sp>
        <p:nvSpPr>
          <p:cNvPr id="17" name="矩形 16"/>
          <p:cNvSpPr/>
          <p:nvPr/>
        </p:nvSpPr>
        <p:spPr>
          <a:xfrm>
            <a:off x="2935288" y="3051175"/>
            <a:ext cx="3262312" cy="400050"/>
          </a:xfrm>
          <a:prstGeom prst="rect">
            <a:avLst/>
          </a:prstGeom>
        </p:spPr>
        <p:txBody>
          <a:bodyPr wrap="none">
            <a:spAutoFit/>
          </a:bodyPr>
          <a:lstStyle/>
          <a:p>
            <a:pPr algn="ctr" eaLnBrk="0" hangingPunct="0">
              <a:defRPr/>
            </a:pPr>
            <a:r>
              <a:rPr lang="zh-CN" altLang="zh-CN" sz="2000" b="1" dirty="0">
                <a:effectLst>
                  <a:outerShdw blurRad="38100" dist="38100" dir="2700000" algn="tl">
                    <a:srgbClr val="000000">
                      <a:alpha val="43137"/>
                    </a:srgbClr>
                  </a:outerShdw>
                </a:effectLst>
                <a:latin typeface="+mn-ea"/>
                <a:ea typeface="+mn-ea"/>
              </a:rPr>
              <a:t>部分方向达到世界一流水平</a:t>
            </a:r>
            <a:endParaRPr lang="en-US" altLang="zh-CN" sz="2000" b="1" dirty="0">
              <a:solidFill>
                <a:srgbClr val="FFFFFF"/>
              </a:solidFill>
              <a:effectLst>
                <a:outerShdw blurRad="38100" dist="38100" dir="2700000" algn="tl">
                  <a:srgbClr val="000000">
                    <a:alpha val="43137"/>
                  </a:srgbClr>
                </a:outerShdw>
              </a:effectLst>
              <a:latin typeface="+mn-ea"/>
              <a:ea typeface="+mn-ea"/>
            </a:endParaRPr>
          </a:p>
        </p:txBody>
      </p:sp>
      <p:sp>
        <p:nvSpPr>
          <p:cNvPr id="18" name="矩形 17"/>
          <p:cNvSpPr/>
          <p:nvPr/>
        </p:nvSpPr>
        <p:spPr>
          <a:xfrm>
            <a:off x="1714500" y="1196975"/>
            <a:ext cx="5592763" cy="400050"/>
          </a:xfrm>
          <a:prstGeom prst="rect">
            <a:avLst/>
          </a:prstGeom>
        </p:spPr>
        <p:txBody>
          <a:bodyPr>
            <a:spAutoFit/>
          </a:bodyPr>
          <a:lstStyle/>
          <a:p>
            <a:pPr algn="ctr" eaLnBrk="0" hangingPunct="0">
              <a:defRPr/>
            </a:pPr>
            <a:r>
              <a:rPr lang="zh-CN" altLang="zh-CN" sz="2000" b="1" dirty="0">
                <a:solidFill>
                  <a:srgbClr val="FF0000"/>
                </a:solidFill>
                <a:effectLst>
                  <a:outerShdw blurRad="38100" dist="38100" dir="2700000" algn="tl">
                    <a:srgbClr val="000000">
                      <a:alpha val="43137"/>
                    </a:srgbClr>
                  </a:outerShdw>
                </a:effectLst>
                <a:latin typeface="+mn-ea"/>
                <a:ea typeface="+mn-ea"/>
              </a:rPr>
              <a:t>重点突破、再上台阶，全面提升学科建设水平</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sp>
        <p:nvSpPr>
          <p:cNvPr id="19" name="矩形 18"/>
          <p:cNvSpPr/>
          <p:nvPr/>
        </p:nvSpPr>
        <p:spPr>
          <a:xfrm>
            <a:off x="250825" y="1735138"/>
            <a:ext cx="8713788" cy="646112"/>
          </a:xfrm>
          <a:prstGeom prst="rect">
            <a:avLst/>
          </a:prstGeom>
        </p:spPr>
        <p:txBody>
          <a:bodyPr>
            <a:spAutoFit/>
          </a:bodyPr>
          <a:lstStyle/>
          <a:p>
            <a:pPr algn="ctr">
              <a:defRPr/>
            </a:pPr>
            <a:r>
              <a:rPr lang="zh-CN" altLang="zh-CN" b="1" dirty="0">
                <a:effectLst>
                  <a:outerShdw blurRad="38100" dist="38100" dir="2700000" algn="tl">
                    <a:srgbClr val="000000">
                      <a:alpha val="43137"/>
                    </a:srgbClr>
                  </a:outerShdw>
                </a:effectLst>
                <a:latin typeface="+mn-ea"/>
                <a:ea typeface="+mn-ea"/>
              </a:rPr>
              <a:t>到</a:t>
            </a:r>
            <a:r>
              <a:rPr lang="en-US" altLang="zh-CN" b="1" dirty="0">
                <a:effectLst>
                  <a:outerShdw blurRad="38100" dist="38100" dir="2700000" algn="tl">
                    <a:srgbClr val="000000">
                      <a:alpha val="43137"/>
                    </a:srgbClr>
                  </a:outerShdw>
                </a:effectLst>
                <a:latin typeface="+mn-ea"/>
                <a:ea typeface="+mn-ea"/>
              </a:rPr>
              <a:t>2015</a:t>
            </a:r>
            <a:r>
              <a:rPr lang="zh-CN" altLang="zh-CN" b="1" dirty="0">
                <a:effectLst>
                  <a:outerShdw blurRad="38100" dist="38100" dir="2700000" algn="tl">
                    <a:srgbClr val="000000">
                      <a:alpha val="43137"/>
                    </a:srgbClr>
                  </a:outerShdw>
                </a:effectLst>
                <a:latin typeface="+mn-ea"/>
                <a:ea typeface="+mn-ea"/>
              </a:rPr>
              <a:t>年，保持化学工艺学科国家重点学科，力争工业催化学科进入国家重点学科；为建设</a:t>
            </a:r>
            <a:r>
              <a:rPr lang="en-US" altLang="zh-CN" b="1" dirty="0">
                <a:effectLst>
                  <a:outerShdw blurRad="38100" dist="38100" dir="2700000" algn="tl">
                    <a:srgbClr val="000000">
                      <a:alpha val="43137"/>
                    </a:srgbClr>
                  </a:outerShdw>
                </a:effectLst>
                <a:latin typeface="+mn-ea"/>
                <a:ea typeface="+mn-ea"/>
              </a:rPr>
              <a:t>“</a:t>
            </a:r>
            <a:r>
              <a:rPr lang="zh-CN" altLang="zh-CN" b="1" dirty="0">
                <a:effectLst>
                  <a:outerShdw blurRad="38100" dist="38100" dir="2700000" algn="tl">
                    <a:srgbClr val="000000">
                      <a:alpha val="43137"/>
                    </a:srgbClr>
                  </a:outerShdw>
                </a:effectLst>
                <a:latin typeface="+mn-ea"/>
                <a:ea typeface="+mn-ea"/>
              </a:rPr>
              <a:t>石化学科领域世界一流的研究型大学</a:t>
            </a:r>
            <a:r>
              <a:rPr lang="en-US" altLang="zh-CN" b="1" dirty="0">
                <a:effectLst>
                  <a:outerShdw blurRad="38100" dist="38100" dir="2700000" algn="tl">
                    <a:srgbClr val="000000">
                      <a:alpha val="43137"/>
                    </a:srgbClr>
                  </a:outerShdw>
                </a:effectLst>
                <a:latin typeface="+mn-ea"/>
                <a:ea typeface="+mn-ea"/>
              </a:rPr>
              <a:t>”</a:t>
            </a:r>
            <a:r>
              <a:rPr lang="zh-CN" altLang="zh-CN" b="1" dirty="0">
                <a:effectLst>
                  <a:outerShdw blurRad="38100" dist="38100" dir="2700000" algn="tl">
                    <a:srgbClr val="000000">
                      <a:alpha val="43137"/>
                    </a:srgbClr>
                  </a:outerShdw>
                </a:effectLst>
                <a:latin typeface="+mn-ea"/>
                <a:ea typeface="+mn-ea"/>
              </a:rPr>
              <a:t>奠定更加坚实的基础。</a:t>
            </a:r>
            <a:endParaRPr lang="zh-CN" altLang="en-US" b="1" dirty="0">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青岛校区远景图-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5" descr="1"/>
          <p:cNvPicPr>
            <a:picLocks noChangeAspect="1" noChangeArrowheads="1"/>
          </p:cNvPicPr>
          <p:nvPr/>
        </p:nvPicPr>
        <p:blipFill>
          <a:blip r:embed="rId3" cstate="print"/>
          <a:srcRect/>
          <a:stretch>
            <a:fillRect/>
          </a:stretch>
        </p:blipFill>
        <p:spPr bwMode="auto">
          <a:xfrm>
            <a:off x="1027113" y="2133600"/>
            <a:ext cx="5375275" cy="687388"/>
          </a:xfrm>
          <a:prstGeom prst="rect">
            <a:avLst/>
          </a:prstGeom>
          <a:noFill/>
          <a:ln w="9525">
            <a:noFill/>
            <a:miter lim="800000"/>
            <a:headEnd/>
            <a:tailEnd/>
          </a:ln>
          <a:effectLst>
            <a:outerShdw dist="53882" dir="2700000" algn="ctr" rotWithShape="0">
              <a:srgbClr val="000000"/>
            </a:outerShdw>
          </a:effectLst>
        </p:spPr>
      </p:pic>
      <p:pic>
        <p:nvPicPr>
          <p:cNvPr id="6" name="Picture 16" descr="2"/>
          <p:cNvPicPr>
            <a:picLocks noChangeAspect="1" noChangeArrowheads="1"/>
          </p:cNvPicPr>
          <p:nvPr/>
        </p:nvPicPr>
        <p:blipFill>
          <a:blip r:embed="rId4" cstate="print"/>
          <a:srcRect/>
          <a:stretch>
            <a:fillRect/>
          </a:stretch>
        </p:blipFill>
        <p:spPr bwMode="auto">
          <a:xfrm>
            <a:off x="3348038" y="3213100"/>
            <a:ext cx="5327650" cy="628650"/>
          </a:xfrm>
          <a:prstGeom prst="rect">
            <a:avLst/>
          </a:prstGeom>
          <a:noFill/>
          <a:ln w="9525">
            <a:noFill/>
            <a:miter lim="800000"/>
            <a:headEnd/>
            <a:tailEnd/>
          </a:ln>
          <a:effectLst>
            <a:outerShdw dist="53882" dir="2700000" algn="ctr" rotWithShape="0">
              <a:srgbClr val="000000"/>
            </a:outerShdw>
          </a:effectLst>
        </p:spPr>
      </p:pic>
      <p:pic>
        <p:nvPicPr>
          <p:cNvPr id="43012" name="Picture 2" descr="C:\Documents and Settings\Administrator\桌面\WRT160MMO`ZH15]${GD7%JF.jpg"/>
          <p:cNvPicPr>
            <a:picLocks noChangeAspect="1" noChangeArrowheads="1"/>
          </p:cNvPicPr>
          <p:nvPr/>
        </p:nvPicPr>
        <p:blipFill>
          <a:blip r:embed="rId5" cstate="print"/>
          <a:srcRect/>
          <a:stretch>
            <a:fillRect/>
          </a:stretch>
        </p:blipFill>
        <p:spPr bwMode="auto">
          <a:xfrm>
            <a:off x="5724525" y="0"/>
            <a:ext cx="3419475" cy="83661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一、基础条件</a:t>
            </a:r>
            <a:endParaRPr lang="en-US" altLang="zh-CN" sz="2800" dirty="0" smtClean="0">
              <a:effectLst>
                <a:outerShdw blurRad="38100" dist="38100" dir="2700000" algn="tl">
                  <a:srgbClr val="000000">
                    <a:alpha val="43137"/>
                  </a:srgbClr>
                </a:outerShdw>
              </a:effectLst>
              <a:latin typeface="+mn-ea"/>
              <a:ea typeface="+mn-ea"/>
            </a:endParaRPr>
          </a:p>
        </p:txBody>
      </p:sp>
      <p:pic>
        <p:nvPicPr>
          <p:cNvPr id="20482" name="Picture 3" descr="circuler_1"/>
          <p:cNvPicPr>
            <a:picLocks noChangeAspect="1" noChangeArrowheads="1"/>
          </p:cNvPicPr>
          <p:nvPr/>
        </p:nvPicPr>
        <p:blipFill>
          <a:blip r:embed="rId2" cstate="print"/>
          <a:srcRect/>
          <a:stretch>
            <a:fillRect/>
          </a:stretch>
        </p:blipFill>
        <p:spPr bwMode="auto">
          <a:xfrm>
            <a:off x="3776663" y="2921000"/>
            <a:ext cx="2309812" cy="2289175"/>
          </a:xfrm>
          <a:prstGeom prst="rect">
            <a:avLst/>
          </a:prstGeom>
          <a:noFill/>
          <a:ln w="9525">
            <a:noFill/>
            <a:miter lim="800000"/>
            <a:headEnd/>
            <a:tailEnd/>
          </a:ln>
        </p:spPr>
      </p:pic>
      <p:sp>
        <p:nvSpPr>
          <p:cNvPr id="71684" name="Arc 4"/>
          <p:cNvSpPr>
            <a:spLocks/>
          </p:cNvSpPr>
          <p:nvPr/>
        </p:nvSpPr>
        <p:spPr bwMode="gray">
          <a:xfrm rot="5400000" flipH="1" flipV="1">
            <a:off x="3262313" y="3482975"/>
            <a:ext cx="2279650" cy="1174750"/>
          </a:xfrm>
          <a:custGeom>
            <a:avLst/>
            <a:gdLst>
              <a:gd name="T0" fmla="*/ 0 w 43192"/>
              <a:gd name="T1" fmla="*/ 2147483647 h 21809"/>
              <a:gd name="T2" fmla="*/ 2147483647 w 43192"/>
              <a:gd name="T3" fmla="*/ 2147483647 h 21809"/>
              <a:gd name="T4" fmla="*/ 2147483647 w 43192"/>
              <a:gd name="T5" fmla="*/ 2147483647 h 21809"/>
              <a:gd name="T6" fmla="*/ 0 60000 65536"/>
              <a:gd name="T7" fmla="*/ 0 60000 65536"/>
              <a:gd name="T8" fmla="*/ 0 60000 65536"/>
              <a:gd name="T9" fmla="*/ 0 w 43192"/>
              <a:gd name="T10" fmla="*/ 0 h 21809"/>
              <a:gd name="T11" fmla="*/ 43192 w 43192"/>
              <a:gd name="T12" fmla="*/ 21809 h 21809"/>
            </a:gdLst>
            <a:ahLst/>
            <a:cxnLst>
              <a:cxn ang="T6">
                <a:pos x="T0" y="T1"/>
              </a:cxn>
              <a:cxn ang="T7">
                <a:pos x="T2" y="T3"/>
              </a:cxn>
              <a:cxn ang="T8">
                <a:pos x="T4" y="T5"/>
              </a:cxn>
            </a:cxnLst>
            <a:rect l="T9" t="T10" r="T11" b="T12"/>
            <a:pathLst>
              <a:path w="43192" h="21809" fill="none" extrusionOk="0">
                <a:moveTo>
                  <a:pt x="0" y="21001"/>
                </a:moveTo>
                <a:cubicBezTo>
                  <a:pt x="324" y="9309"/>
                  <a:pt x="9895" y="-1"/>
                  <a:pt x="21592" y="0"/>
                </a:cubicBezTo>
                <a:cubicBezTo>
                  <a:pt x="33521" y="0"/>
                  <a:pt x="43192" y="9670"/>
                  <a:pt x="43192" y="21600"/>
                </a:cubicBezTo>
                <a:cubicBezTo>
                  <a:pt x="43192" y="21669"/>
                  <a:pt x="43191" y="21739"/>
                  <a:pt x="43190" y="21808"/>
                </a:cubicBezTo>
              </a:path>
              <a:path w="43192" h="21809" stroke="0" extrusionOk="0">
                <a:moveTo>
                  <a:pt x="0" y="21001"/>
                </a:moveTo>
                <a:cubicBezTo>
                  <a:pt x="324" y="9309"/>
                  <a:pt x="9895" y="-1"/>
                  <a:pt x="21592" y="0"/>
                </a:cubicBezTo>
                <a:cubicBezTo>
                  <a:pt x="33521" y="0"/>
                  <a:pt x="43192" y="9670"/>
                  <a:pt x="43192" y="21600"/>
                </a:cubicBezTo>
                <a:cubicBezTo>
                  <a:pt x="43192" y="21669"/>
                  <a:pt x="43191" y="21739"/>
                  <a:pt x="43190" y="21808"/>
                </a:cubicBezTo>
                <a:lnTo>
                  <a:pt x="21592" y="21600"/>
                </a:lnTo>
                <a:close/>
              </a:path>
            </a:pathLst>
          </a:custGeom>
          <a:solidFill>
            <a:schemeClr val="accent1">
              <a:alpha val="50195"/>
            </a:schemeClr>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685" name="Arc 5"/>
          <p:cNvSpPr>
            <a:spLocks/>
          </p:cNvSpPr>
          <p:nvPr/>
        </p:nvSpPr>
        <p:spPr bwMode="ltGray">
          <a:xfrm rot="-5109568" flipH="1" flipV="1">
            <a:off x="4329907" y="3496468"/>
            <a:ext cx="2279650" cy="1230313"/>
          </a:xfrm>
          <a:custGeom>
            <a:avLst/>
            <a:gdLst>
              <a:gd name="T0" fmla="*/ 9858404 w 43180"/>
              <a:gd name="T1" fmla="*/ 2147483647 h 23297"/>
              <a:gd name="T2" fmla="*/ 2147483647 w 43180"/>
              <a:gd name="T3" fmla="*/ 2147483647 h 23297"/>
              <a:gd name="T4" fmla="*/ 2147483647 w 43180"/>
              <a:gd name="T5" fmla="*/ 2147483647 h 23297"/>
              <a:gd name="T6" fmla="*/ 0 60000 65536"/>
              <a:gd name="T7" fmla="*/ 0 60000 65536"/>
              <a:gd name="T8" fmla="*/ 0 60000 65536"/>
              <a:gd name="T9" fmla="*/ 0 w 43180"/>
              <a:gd name="T10" fmla="*/ 0 h 23297"/>
              <a:gd name="T11" fmla="*/ 43180 w 43180"/>
              <a:gd name="T12" fmla="*/ 23297 h 23297"/>
            </a:gdLst>
            <a:ahLst/>
            <a:cxnLst>
              <a:cxn ang="T6">
                <a:pos x="T0" y="T1"/>
              </a:cxn>
              <a:cxn ang="T7">
                <a:pos x="T2" y="T3"/>
              </a:cxn>
              <a:cxn ang="T8">
                <a:pos x="T4" y="T5"/>
              </a:cxn>
            </a:cxnLst>
            <a:rect l="T9" t="T10" r="T11" b="T12"/>
            <a:pathLst>
              <a:path w="43180" h="23297" fill="none" extrusionOk="0">
                <a:moveTo>
                  <a:pt x="66" y="23297"/>
                </a:moveTo>
                <a:cubicBezTo>
                  <a:pt x="22" y="22732"/>
                  <a:pt x="0" y="22166"/>
                  <a:pt x="0" y="21600"/>
                </a:cubicBezTo>
                <a:cubicBezTo>
                  <a:pt x="0" y="9670"/>
                  <a:pt x="9670" y="0"/>
                  <a:pt x="21600" y="0"/>
                </a:cubicBezTo>
                <a:cubicBezTo>
                  <a:pt x="33167" y="-1"/>
                  <a:pt x="42681" y="9112"/>
                  <a:pt x="43179" y="20669"/>
                </a:cubicBezTo>
              </a:path>
              <a:path w="43180" h="23297" stroke="0" extrusionOk="0">
                <a:moveTo>
                  <a:pt x="66" y="23297"/>
                </a:moveTo>
                <a:cubicBezTo>
                  <a:pt x="22" y="22732"/>
                  <a:pt x="0" y="22166"/>
                  <a:pt x="0" y="21600"/>
                </a:cubicBezTo>
                <a:cubicBezTo>
                  <a:pt x="0" y="9670"/>
                  <a:pt x="9670" y="0"/>
                  <a:pt x="21600" y="0"/>
                </a:cubicBezTo>
                <a:cubicBezTo>
                  <a:pt x="33167" y="-1"/>
                  <a:pt x="42681" y="9112"/>
                  <a:pt x="43179" y="20669"/>
                </a:cubicBezTo>
                <a:lnTo>
                  <a:pt x="21600" y="21600"/>
                </a:lnTo>
                <a:close/>
              </a:path>
            </a:pathLst>
          </a:custGeom>
          <a:solidFill>
            <a:schemeClr val="accent2">
              <a:alpha val="50195"/>
            </a:schemeClr>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20485" name="Group 6"/>
          <p:cNvGrpSpPr>
            <a:grpSpLocks/>
          </p:cNvGrpSpPr>
          <p:nvPr/>
        </p:nvGrpSpPr>
        <p:grpSpPr bwMode="auto">
          <a:xfrm rot="-3733502" flipH="1" flipV="1">
            <a:off x="4447382" y="4469606"/>
            <a:ext cx="2005012" cy="485775"/>
            <a:chOff x="2532" y="1051"/>
            <a:chExt cx="893" cy="246"/>
          </a:xfrm>
        </p:grpSpPr>
        <p:grpSp>
          <p:nvGrpSpPr>
            <p:cNvPr id="20517" name="Group 7"/>
            <p:cNvGrpSpPr>
              <a:grpSpLocks/>
            </p:cNvGrpSpPr>
            <p:nvPr/>
          </p:nvGrpSpPr>
          <p:grpSpPr bwMode="auto">
            <a:xfrm>
              <a:off x="2532" y="1051"/>
              <a:ext cx="743" cy="185"/>
              <a:chOff x="1565" y="2568"/>
              <a:chExt cx="1118" cy="279"/>
            </a:xfrm>
          </p:grpSpPr>
          <p:sp>
            <p:nvSpPr>
              <p:cNvPr id="71730" name="AutoShape 8"/>
              <p:cNvSpPr>
                <a:spLocks noChangeArrowheads="1"/>
              </p:cNvSpPr>
              <p:nvPr/>
            </p:nvSpPr>
            <p:spPr bwMode="white">
              <a:xfrm rot="5263130">
                <a:off x="1859" y="2276"/>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31" name="AutoShape 9"/>
              <p:cNvSpPr>
                <a:spLocks noChangeArrowheads="1"/>
              </p:cNvSpPr>
              <p:nvPr/>
            </p:nvSpPr>
            <p:spPr bwMode="white">
              <a:xfrm rot="6078281">
                <a:off x="1995" y="2275"/>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32" name="AutoShape 10"/>
              <p:cNvSpPr>
                <a:spLocks noChangeArrowheads="1"/>
              </p:cNvSpPr>
              <p:nvPr/>
            </p:nvSpPr>
            <p:spPr bwMode="white">
              <a:xfrm rot="6373927">
                <a:off x="2070" y="2297"/>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33" name="AutoShape 11"/>
              <p:cNvSpPr>
                <a:spLocks noChangeArrowheads="1"/>
              </p:cNvSpPr>
              <p:nvPr/>
            </p:nvSpPr>
            <p:spPr bwMode="white">
              <a:xfrm rot="6906312">
                <a:off x="2161" y="2328"/>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nvGrpSpPr>
            <p:cNvPr id="20518" name="Group 12"/>
            <p:cNvGrpSpPr>
              <a:grpSpLocks/>
            </p:cNvGrpSpPr>
            <p:nvPr/>
          </p:nvGrpSpPr>
          <p:grpSpPr bwMode="auto">
            <a:xfrm rot="1353540">
              <a:off x="2682" y="1111"/>
              <a:ext cx="743" cy="186"/>
              <a:chOff x="1565" y="2568"/>
              <a:chExt cx="1118" cy="279"/>
            </a:xfrm>
          </p:grpSpPr>
          <p:sp>
            <p:nvSpPr>
              <p:cNvPr id="71726" name="AutoShape 13"/>
              <p:cNvSpPr>
                <a:spLocks noChangeArrowheads="1"/>
              </p:cNvSpPr>
              <p:nvPr/>
            </p:nvSpPr>
            <p:spPr bwMode="white">
              <a:xfrm rot="5263130">
                <a:off x="1863" y="2278"/>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27" name="AutoShape 14"/>
              <p:cNvSpPr>
                <a:spLocks noChangeArrowheads="1"/>
              </p:cNvSpPr>
              <p:nvPr/>
            </p:nvSpPr>
            <p:spPr bwMode="white">
              <a:xfrm rot="6078281">
                <a:off x="1998" y="2277"/>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28" name="AutoShape 15"/>
              <p:cNvSpPr>
                <a:spLocks noChangeArrowheads="1"/>
              </p:cNvSpPr>
              <p:nvPr/>
            </p:nvSpPr>
            <p:spPr bwMode="white">
              <a:xfrm rot="6373927">
                <a:off x="2073" y="2299"/>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29" name="AutoShape 16"/>
              <p:cNvSpPr>
                <a:spLocks noChangeArrowheads="1"/>
              </p:cNvSpPr>
              <p:nvPr/>
            </p:nvSpPr>
            <p:spPr bwMode="white">
              <a:xfrm rot="6906312">
                <a:off x="2165" y="2330"/>
                <a:ext cx="227" cy="816"/>
              </a:xfrm>
              <a:prstGeom prst="moon">
                <a:avLst>
                  <a:gd name="adj" fmla="val 49773"/>
                </a:avLst>
              </a:prstGeom>
              <a:solidFill>
                <a:srgbClr val="F8F8F8">
                  <a:alpha val="3922"/>
                </a:srgbClr>
              </a:solidFill>
              <a:ln w="9525">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grpSp>
      <p:sp>
        <p:nvSpPr>
          <p:cNvPr id="71687" name="Text Box 17"/>
          <p:cNvSpPr txBox="1">
            <a:spLocks noChangeArrowheads="1"/>
          </p:cNvSpPr>
          <p:nvPr/>
        </p:nvSpPr>
        <p:spPr bwMode="auto">
          <a:xfrm>
            <a:off x="3832225" y="3455988"/>
            <a:ext cx="1222375" cy="1069975"/>
          </a:xfrm>
          <a:prstGeom prst="rect">
            <a:avLst/>
          </a:prstGeom>
          <a:noFill/>
          <a:ln w="9525" algn="ctr">
            <a:noFill/>
            <a:miter lim="800000"/>
            <a:headEnd/>
            <a:tailEnd/>
          </a:ln>
        </p:spPr>
        <p:txBody>
          <a:bodyPr>
            <a:spAutoFit/>
          </a:bodyPr>
          <a:lstStyle/>
          <a:p>
            <a:pPr>
              <a:defRPr/>
            </a:pPr>
            <a:r>
              <a:rPr lang="zh-CN" altLang="en-US" sz="1600" b="1">
                <a:solidFill>
                  <a:srgbClr val="CC0000"/>
                </a:solidFill>
                <a:effectLst>
                  <a:outerShdw blurRad="38100" dist="38100" dir="2700000" algn="tl">
                    <a:srgbClr val="C0C0C0"/>
                  </a:outerShdw>
                </a:effectLst>
                <a:latin typeface="黑体" pitchFamily="2" charset="-122"/>
                <a:ea typeface="黑体" pitchFamily="2" charset="-122"/>
              </a:rPr>
              <a:t>牵头：中国石油大学，重质油国家重点实验室</a:t>
            </a:r>
            <a:endParaRPr lang="en-US" altLang="zh-CN" sz="1600" b="1">
              <a:solidFill>
                <a:srgbClr val="CC0000"/>
              </a:solidFill>
              <a:effectLst>
                <a:outerShdw blurRad="38100" dist="38100" dir="2700000" algn="tl">
                  <a:srgbClr val="C0C0C0"/>
                </a:outerShdw>
              </a:effectLst>
              <a:latin typeface="黑体" pitchFamily="2" charset="-122"/>
              <a:ea typeface="黑体" pitchFamily="2" charset="-122"/>
            </a:endParaRPr>
          </a:p>
        </p:txBody>
      </p:sp>
      <p:sp>
        <p:nvSpPr>
          <p:cNvPr id="71688" name="Text Box 18"/>
          <p:cNvSpPr txBox="1">
            <a:spLocks noChangeArrowheads="1"/>
          </p:cNvSpPr>
          <p:nvPr/>
        </p:nvSpPr>
        <p:spPr bwMode="auto">
          <a:xfrm>
            <a:off x="4897438" y="3121025"/>
            <a:ext cx="1123950" cy="1793875"/>
          </a:xfrm>
          <a:prstGeom prst="rect">
            <a:avLst/>
          </a:prstGeom>
          <a:noFill/>
          <a:ln w="9525" algn="ctr">
            <a:noFill/>
            <a:miter lim="800000"/>
            <a:headEnd/>
            <a:tailEnd/>
          </a:ln>
        </p:spPr>
        <p:txBody>
          <a:bodyPr>
            <a:spAutoFit/>
          </a:bodyPr>
          <a:lstStyle/>
          <a:p>
            <a:pPr>
              <a:defRPr/>
            </a:pPr>
            <a:r>
              <a:rPr lang="zh-CN" altLang="en-US" sz="1400" b="1">
                <a:solidFill>
                  <a:srgbClr val="7030A0"/>
                </a:solidFill>
                <a:effectLst>
                  <a:outerShdw blurRad="38100" dist="38100" dir="2700000" algn="tl">
                    <a:srgbClr val="C0C0C0"/>
                  </a:outerShdw>
                </a:effectLst>
                <a:latin typeface="黑体" pitchFamily="2" charset="-122"/>
                <a:ea typeface="黑体" pitchFamily="2" charset="-122"/>
              </a:rPr>
              <a:t>依托：化学工程与技术一级学科，化学工艺国家重点学科，工业催化国家重点培育学科</a:t>
            </a:r>
            <a:endParaRPr lang="en-US" altLang="zh-CN" sz="1400" b="1">
              <a:solidFill>
                <a:srgbClr val="7030A0"/>
              </a:solidFill>
              <a:effectLst>
                <a:outerShdw blurRad="38100" dist="38100" dir="2700000" algn="tl">
                  <a:srgbClr val="C0C0C0"/>
                </a:outerShdw>
              </a:effectLst>
              <a:latin typeface="黑体" pitchFamily="2" charset="-122"/>
              <a:ea typeface="黑体" pitchFamily="2" charset="-122"/>
            </a:endParaRPr>
          </a:p>
        </p:txBody>
      </p:sp>
      <p:sp>
        <p:nvSpPr>
          <p:cNvPr id="71689" name="Line 19"/>
          <p:cNvSpPr>
            <a:spLocks noChangeShapeType="1"/>
          </p:cNvSpPr>
          <p:nvPr/>
        </p:nvSpPr>
        <p:spPr bwMode="auto">
          <a:xfrm>
            <a:off x="3411538" y="3619500"/>
            <a:ext cx="369887" cy="142875"/>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690" name="Line 20"/>
          <p:cNvSpPr>
            <a:spLocks noChangeShapeType="1"/>
          </p:cNvSpPr>
          <p:nvPr/>
        </p:nvSpPr>
        <p:spPr bwMode="auto">
          <a:xfrm flipV="1">
            <a:off x="3614738" y="4826000"/>
            <a:ext cx="307975" cy="219075"/>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691" name="Line 21"/>
          <p:cNvSpPr>
            <a:spLocks noChangeShapeType="1"/>
          </p:cNvSpPr>
          <p:nvPr/>
        </p:nvSpPr>
        <p:spPr bwMode="auto">
          <a:xfrm rot="18903867" flipV="1">
            <a:off x="4030663" y="5240338"/>
            <a:ext cx="385762" cy="117475"/>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692" name="Line 22"/>
          <p:cNvSpPr>
            <a:spLocks noChangeShapeType="1"/>
          </p:cNvSpPr>
          <p:nvPr/>
        </p:nvSpPr>
        <p:spPr bwMode="auto">
          <a:xfrm rot="2103433" flipV="1">
            <a:off x="3482975" y="4214813"/>
            <a:ext cx="220663" cy="322262"/>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693" name="Line 23"/>
          <p:cNvSpPr>
            <a:spLocks noChangeShapeType="1"/>
          </p:cNvSpPr>
          <p:nvPr/>
        </p:nvSpPr>
        <p:spPr bwMode="auto">
          <a:xfrm rot="-6456755" flipH="1" flipV="1">
            <a:off x="5365750" y="2754313"/>
            <a:ext cx="342900" cy="107950"/>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694" name="Line 24"/>
          <p:cNvSpPr>
            <a:spLocks noChangeShapeType="1"/>
          </p:cNvSpPr>
          <p:nvPr/>
        </p:nvSpPr>
        <p:spPr bwMode="auto">
          <a:xfrm rot="4384254" flipH="1">
            <a:off x="6067425" y="4584700"/>
            <a:ext cx="247650" cy="190500"/>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695" name="Line 25"/>
          <p:cNvSpPr>
            <a:spLocks noChangeShapeType="1"/>
          </p:cNvSpPr>
          <p:nvPr/>
        </p:nvSpPr>
        <p:spPr bwMode="auto">
          <a:xfrm rot="120645" flipH="1">
            <a:off x="6002338" y="3111500"/>
            <a:ext cx="247650" cy="190500"/>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32827" name="AutoShape 27"/>
          <p:cNvSpPr>
            <a:spLocks noChangeArrowheads="1"/>
          </p:cNvSpPr>
          <p:nvPr/>
        </p:nvSpPr>
        <p:spPr bwMode="gray">
          <a:xfrm>
            <a:off x="323850" y="3325813"/>
            <a:ext cx="2963863"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332829" name="AutoShape 29"/>
          <p:cNvSpPr>
            <a:spLocks noChangeArrowheads="1"/>
          </p:cNvSpPr>
          <p:nvPr/>
        </p:nvSpPr>
        <p:spPr bwMode="gray">
          <a:xfrm flipH="1">
            <a:off x="5054600" y="1860550"/>
            <a:ext cx="2552700"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00" name="Rectangle 30"/>
          <p:cNvSpPr>
            <a:spLocks noChangeArrowheads="1"/>
          </p:cNvSpPr>
          <p:nvPr/>
        </p:nvSpPr>
        <p:spPr bwMode="auto">
          <a:xfrm>
            <a:off x="468313" y="3306763"/>
            <a:ext cx="2665412" cy="584200"/>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中海油（青岛）重质油加工</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工程技术研究中心</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71701" name="Rectangle 31"/>
          <p:cNvSpPr>
            <a:spLocks noChangeArrowheads="1"/>
          </p:cNvSpPr>
          <p:nvPr/>
        </p:nvSpPr>
        <p:spPr bwMode="auto">
          <a:xfrm>
            <a:off x="5181600" y="2005013"/>
            <a:ext cx="2251075" cy="338137"/>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动力工程与工程热物理</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332833" name="AutoShape 33"/>
          <p:cNvSpPr>
            <a:spLocks noChangeArrowheads="1"/>
          </p:cNvSpPr>
          <p:nvPr/>
        </p:nvSpPr>
        <p:spPr bwMode="gray">
          <a:xfrm>
            <a:off x="684213" y="4076700"/>
            <a:ext cx="260350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04" name="Rectangle 34"/>
          <p:cNvSpPr>
            <a:spLocks noChangeArrowheads="1"/>
          </p:cNvSpPr>
          <p:nvPr/>
        </p:nvSpPr>
        <p:spPr bwMode="auto">
          <a:xfrm>
            <a:off x="960438" y="4232275"/>
            <a:ext cx="1839912" cy="338138"/>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中石油华东设计院</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332836" name="AutoShape 36"/>
          <p:cNvSpPr>
            <a:spLocks noChangeArrowheads="1"/>
          </p:cNvSpPr>
          <p:nvPr/>
        </p:nvSpPr>
        <p:spPr bwMode="gray">
          <a:xfrm>
            <a:off x="960438" y="4826000"/>
            <a:ext cx="257810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07" name="Rectangle 37"/>
          <p:cNvSpPr>
            <a:spLocks noChangeArrowheads="1"/>
          </p:cNvSpPr>
          <p:nvPr/>
        </p:nvSpPr>
        <p:spPr bwMode="auto">
          <a:xfrm>
            <a:off x="1717675" y="4860925"/>
            <a:ext cx="1416050" cy="584200"/>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青岛惠城石化</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科技有限公司</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332839" name="AutoShape 39"/>
          <p:cNvSpPr>
            <a:spLocks noChangeArrowheads="1"/>
          </p:cNvSpPr>
          <p:nvPr/>
        </p:nvSpPr>
        <p:spPr bwMode="gray">
          <a:xfrm>
            <a:off x="1454150" y="5573713"/>
            <a:ext cx="2963863"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10" name="Rectangle 40"/>
          <p:cNvSpPr>
            <a:spLocks noChangeArrowheads="1"/>
          </p:cNvSpPr>
          <p:nvPr/>
        </p:nvSpPr>
        <p:spPr bwMode="auto">
          <a:xfrm>
            <a:off x="2189163" y="5745163"/>
            <a:ext cx="1425575" cy="338137"/>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山东京博集团</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332842" name="AutoShape 42"/>
          <p:cNvSpPr>
            <a:spLocks noChangeArrowheads="1"/>
          </p:cNvSpPr>
          <p:nvPr/>
        </p:nvSpPr>
        <p:spPr bwMode="gray">
          <a:xfrm flipH="1">
            <a:off x="6318250" y="2693988"/>
            <a:ext cx="2441575"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13" name="Rectangle 43"/>
          <p:cNvSpPr>
            <a:spLocks noChangeArrowheads="1"/>
          </p:cNvSpPr>
          <p:nvPr/>
        </p:nvSpPr>
        <p:spPr bwMode="auto">
          <a:xfrm>
            <a:off x="6675438" y="2819400"/>
            <a:ext cx="1631950" cy="338138"/>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环境科学与工程</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332845" name="AutoShape 45"/>
          <p:cNvSpPr>
            <a:spLocks noChangeArrowheads="1"/>
          </p:cNvSpPr>
          <p:nvPr/>
        </p:nvSpPr>
        <p:spPr bwMode="gray">
          <a:xfrm flipH="1">
            <a:off x="6675438" y="3619500"/>
            <a:ext cx="2268537"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16" name="Rectangle 46"/>
          <p:cNvSpPr>
            <a:spLocks noChangeArrowheads="1"/>
          </p:cNvSpPr>
          <p:nvPr/>
        </p:nvSpPr>
        <p:spPr bwMode="auto">
          <a:xfrm>
            <a:off x="6948488" y="3763963"/>
            <a:ext cx="1631950" cy="338137"/>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安全科学与工程</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332848" name="AutoShape 48"/>
          <p:cNvSpPr>
            <a:spLocks noChangeArrowheads="1"/>
          </p:cNvSpPr>
          <p:nvPr/>
        </p:nvSpPr>
        <p:spPr bwMode="gray">
          <a:xfrm flipH="1">
            <a:off x="6405563" y="4627563"/>
            <a:ext cx="2343150"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71719" name="Rectangle 49"/>
          <p:cNvSpPr>
            <a:spLocks noChangeArrowheads="1"/>
          </p:cNvSpPr>
          <p:nvPr/>
        </p:nvSpPr>
        <p:spPr bwMode="auto">
          <a:xfrm>
            <a:off x="7100888" y="4764088"/>
            <a:ext cx="1012825" cy="339725"/>
          </a:xfrm>
          <a:prstGeom prst="rect">
            <a:avLst/>
          </a:prstGeom>
          <a:noFill/>
          <a:ln w="9525" algn="ctr">
            <a:noFill/>
            <a:miter lim="800000"/>
            <a:headEnd/>
            <a:tailEnd/>
          </a:ln>
        </p:spPr>
        <p:txBody>
          <a:bodyPr wrap="none">
            <a:spAutoFit/>
          </a:bodyP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生物工程</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71720" name="Line 50"/>
          <p:cNvSpPr>
            <a:spLocks noChangeShapeType="1"/>
          </p:cNvSpPr>
          <p:nvPr/>
        </p:nvSpPr>
        <p:spPr bwMode="auto">
          <a:xfrm rot="2147097" flipH="1">
            <a:off x="6254750" y="3817938"/>
            <a:ext cx="249238" cy="190500"/>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nvGrpSpPr>
          <p:cNvPr id="20512" name="Group 51"/>
          <p:cNvGrpSpPr>
            <a:grpSpLocks/>
          </p:cNvGrpSpPr>
          <p:nvPr/>
        </p:nvGrpSpPr>
        <p:grpSpPr bwMode="auto">
          <a:xfrm>
            <a:off x="323850" y="1274763"/>
            <a:ext cx="4573588" cy="858837"/>
            <a:chOff x="74" y="1104"/>
            <a:chExt cx="2640" cy="480"/>
          </a:xfrm>
        </p:grpSpPr>
        <p:sp>
          <p:nvSpPr>
            <p:cNvPr id="332852" name="AutoShape 52"/>
            <p:cNvSpPr>
              <a:spLocks noChangeArrowheads="1"/>
            </p:cNvSpPr>
            <p:nvPr/>
          </p:nvSpPr>
          <p:spPr bwMode="auto">
            <a:xfrm>
              <a:off x="74" y="1104"/>
              <a:ext cx="2640" cy="480"/>
            </a:xfrm>
            <a:prstGeom prst="wedgeRectCallout">
              <a:avLst>
                <a:gd name="adj1" fmla="val 50179"/>
                <a:gd name="adj2" fmla="val 139295"/>
              </a:avLst>
            </a:prstGeom>
            <a:noFill/>
            <a:ln w="19050">
              <a:solidFill>
                <a:schemeClr val="tx1"/>
              </a:solidFill>
              <a:miter lim="800000"/>
              <a:headEnd/>
              <a:tailEnd/>
            </a:ln>
            <a:effectLst>
              <a:outerShdw dist="63500" dir="3187806" algn="ctr" rotWithShape="0">
                <a:schemeClr val="bg2">
                  <a:alpha val="50000"/>
                </a:schemeClr>
              </a:outerShdw>
            </a:effectLst>
          </p:spPr>
          <p:txBody>
            <a:bodyPr/>
            <a:lstStyle/>
            <a:p>
              <a:pPr algn="ctr">
                <a:defRPr/>
              </a:pPr>
              <a:endParaRPr lang="zh-CN" altLang="en-US" sz="1200" b="1">
                <a:effectLst>
                  <a:outerShdw blurRad="38100" dist="38100" dir="2700000" algn="tl">
                    <a:srgbClr val="000000">
                      <a:alpha val="43137"/>
                    </a:srgbClr>
                  </a:outerShdw>
                </a:effectLst>
                <a:latin typeface="+mn-ea"/>
                <a:ea typeface="+mn-ea"/>
              </a:endParaRPr>
            </a:p>
          </p:txBody>
        </p:sp>
        <p:sp>
          <p:nvSpPr>
            <p:cNvPr id="71723" name="Rectangle 53"/>
            <p:cNvSpPr>
              <a:spLocks noChangeArrowheads="1"/>
            </p:cNvSpPr>
            <p:nvPr/>
          </p:nvSpPr>
          <p:spPr bwMode="auto">
            <a:xfrm>
              <a:off x="170" y="1188"/>
              <a:ext cx="2544" cy="396"/>
            </a:xfrm>
            <a:prstGeom prst="rect">
              <a:avLst/>
            </a:prstGeom>
            <a:noFill/>
            <a:ln w="19050" algn="ctr">
              <a:noFill/>
              <a:miter lim="800000"/>
              <a:headEnd/>
              <a:tailEnd/>
            </a:ln>
          </p:spPr>
          <p:txBody>
            <a:bodyPr>
              <a:spAutoFit/>
            </a:bodyPr>
            <a:lstStyle/>
            <a:p>
              <a:pPr eaLnBrk="0" hangingPunct="0">
                <a:defRPr/>
              </a:pPr>
              <a:r>
                <a:rPr lang="zh-CN" altLang="en-US" sz="2000" b="1" dirty="0">
                  <a:solidFill>
                    <a:srgbClr val="FF0000"/>
                  </a:solidFill>
                  <a:effectLst>
                    <a:outerShdw blurRad="38100" dist="38100" dir="2700000" algn="tl">
                      <a:srgbClr val="000000">
                        <a:alpha val="43137"/>
                      </a:srgbClr>
                    </a:outerShdw>
                  </a:effectLst>
                  <a:latin typeface="+mn-ea"/>
                  <a:ea typeface="+mn-ea"/>
                </a:rPr>
                <a:t>面向主导产业和战略性新兴产业</a:t>
              </a:r>
              <a:r>
                <a:rPr lang="en-US" altLang="zh-CN" sz="2000" b="1" dirty="0">
                  <a:solidFill>
                    <a:srgbClr val="FF0000"/>
                  </a:solidFill>
                  <a:effectLst>
                    <a:outerShdw blurRad="38100" dist="38100" dir="2700000" algn="tl">
                      <a:srgbClr val="000000">
                        <a:alpha val="43137"/>
                      </a:srgbClr>
                    </a:outerShdw>
                  </a:effectLst>
                  <a:latin typeface="+mn-ea"/>
                  <a:ea typeface="+mn-ea"/>
                </a:rPr>
                <a:t>——</a:t>
              </a:r>
            </a:p>
            <a:p>
              <a:pPr eaLnBrk="0" hangingPunct="0">
                <a:defRPr/>
              </a:pPr>
              <a:r>
                <a:rPr lang="zh-CN" altLang="en-US" sz="2000" b="1" dirty="0">
                  <a:solidFill>
                    <a:srgbClr val="FF0000"/>
                  </a:solidFill>
                  <a:effectLst>
                    <a:outerShdw blurRad="38100" dist="38100" dir="2700000" algn="tl">
                      <a:srgbClr val="000000">
                        <a:alpha val="43137"/>
                      </a:srgbClr>
                    </a:outerShdw>
                  </a:effectLst>
                  <a:latin typeface="+mn-ea"/>
                  <a:ea typeface="+mn-ea"/>
                </a:rPr>
                <a:t>劣质重油高效利用协同创新中心</a:t>
              </a:r>
              <a:endParaRPr lang="en-US" altLang="zh-CN" sz="2000" b="1" dirty="0">
                <a:solidFill>
                  <a:srgbClr val="FF0000"/>
                </a:solidFill>
                <a:effectLst>
                  <a:outerShdw blurRad="38100" dist="38100" dir="2700000" algn="tl">
                    <a:srgbClr val="000000">
                      <a:alpha val="43137"/>
                    </a:srgbClr>
                  </a:outerShdw>
                </a:effectLst>
                <a:latin typeface="+mn-ea"/>
                <a:ea typeface="+mn-ea"/>
              </a:endParaRPr>
            </a:p>
          </p:txBody>
        </p:sp>
      </p:grpSp>
      <p:sp>
        <p:nvSpPr>
          <p:cNvPr id="56" name="AutoShape 39"/>
          <p:cNvSpPr>
            <a:spLocks noChangeArrowheads="1"/>
          </p:cNvSpPr>
          <p:nvPr/>
        </p:nvSpPr>
        <p:spPr bwMode="gray">
          <a:xfrm>
            <a:off x="960438" y="2519363"/>
            <a:ext cx="2816225"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山东石大科技</a:t>
            </a:r>
            <a:endParaRPr lang="en-US" altLang="zh-CN" sz="1600" b="1" dirty="0">
              <a:solidFill>
                <a:srgbClr val="1C1C1C"/>
              </a:solidFill>
              <a:effectLst>
                <a:outerShdw blurRad="38100" dist="38100" dir="2700000" algn="tl">
                  <a:srgbClr val="000000">
                    <a:alpha val="43137"/>
                  </a:srgbClr>
                </a:outerShdw>
              </a:effectLst>
              <a:latin typeface="+mn-ea"/>
              <a:ea typeface="+mn-ea"/>
            </a:endParaRPr>
          </a:p>
          <a:p>
            <a:pPr algn="ctr" eaLnBrk="0" hangingPunct="0">
              <a:defRPr/>
            </a:pPr>
            <a:r>
              <a:rPr lang="zh-CN" altLang="en-US" sz="1600" b="1" dirty="0">
                <a:solidFill>
                  <a:srgbClr val="1C1C1C"/>
                </a:solidFill>
                <a:effectLst>
                  <a:outerShdw blurRad="38100" dist="38100" dir="2700000" algn="tl">
                    <a:srgbClr val="000000">
                      <a:alpha val="43137"/>
                    </a:srgbClr>
                  </a:outerShdw>
                </a:effectLst>
                <a:latin typeface="+mn-ea"/>
                <a:ea typeface="+mn-ea"/>
              </a:rPr>
              <a:t>集团有限公司</a:t>
            </a:r>
            <a:endParaRPr lang="en-US" altLang="zh-CN" sz="1600" b="1" dirty="0">
              <a:solidFill>
                <a:srgbClr val="1C1C1C"/>
              </a:solidFill>
              <a:effectLst>
                <a:outerShdw blurRad="38100" dist="38100" dir="2700000" algn="tl">
                  <a:srgbClr val="000000">
                    <a:alpha val="43137"/>
                  </a:srgbClr>
                </a:outerShdw>
              </a:effectLst>
              <a:latin typeface="+mn-ea"/>
              <a:ea typeface="+mn-ea"/>
            </a:endParaRPr>
          </a:p>
        </p:txBody>
      </p:sp>
      <p:sp>
        <p:nvSpPr>
          <p:cNvPr id="57" name="Line 19"/>
          <p:cNvSpPr>
            <a:spLocks noChangeShapeType="1"/>
          </p:cNvSpPr>
          <p:nvPr/>
        </p:nvSpPr>
        <p:spPr bwMode="auto">
          <a:xfrm>
            <a:off x="3805238" y="2987675"/>
            <a:ext cx="342900" cy="195263"/>
          </a:xfrm>
          <a:prstGeom prst="line">
            <a:avLst/>
          </a:prstGeom>
          <a:noFill/>
          <a:ln w="76200">
            <a:solidFill>
              <a:schemeClr val="tx1"/>
            </a:solidFill>
            <a:round/>
            <a:headEnd/>
            <a:tailEnd type="triangle" w="med" len="me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mn-ea"/>
                <a:ea typeface="+mn-ea"/>
              </a:rPr>
              <a:t>一、基础条件</a:t>
            </a:r>
          </a:p>
        </p:txBody>
      </p:sp>
      <p:sp>
        <p:nvSpPr>
          <p:cNvPr id="60418" name="文本占位符 2"/>
          <p:cNvSpPr>
            <a:spLocks noGrp="1"/>
          </p:cNvSpPr>
          <p:nvPr>
            <p:ph type="body" sz="half" idx="1"/>
          </p:nvPr>
        </p:nvSpPr>
        <p:spPr>
          <a:xfrm>
            <a:off x="366713" y="1628775"/>
            <a:ext cx="7993062" cy="2016125"/>
          </a:xfrm>
        </p:spPr>
        <p:txBody>
          <a:bodyPr/>
          <a:lstStyle/>
          <a:p>
            <a:pPr eaLnBrk="1" hangingPunct="1">
              <a:lnSpc>
                <a:spcPct val="150000"/>
              </a:lnSpc>
              <a:spcBef>
                <a:spcPct val="25000"/>
              </a:spcBef>
              <a:buClr>
                <a:srgbClr val="FF3300"/>
              </a:buClr>
              <a:buFont typeface="Wingdings" pitchFamily="2" charset="2"/>
              <a:buNone/>
              <a:defRPr/>
            </a:pPr>
            <a:endParaRPr lang="zh-CN" altLang="en-US" sz="1800" smtClean="0">
              <a:solidFill>
                <a:srgbClr val="FF0000"/>
              </a:solidFill>
              <a:effectLst>
                <a:outerShdw blurRad="38100" dist="38100" dir="2700000" algn="tl">
                  <a:srgbClr val="C0C0C0"/>
                </a:outerShdw>
              </a:effectLst>
              <a:latin typeface="黑体" pitchFamily="2" charset="-122"/>
              <a:ea typeface="华文仿宋"/>
              <a:cs typeface="华文仿宋"/>
            </a:endParaRPr>
          </a:p>
        </p:txBody>
      </p:sp>
      <p:sp>
        <p:nvSpPr>
          <p:cNvPr id="7" name="AutoShape 4"/>
          <p:cNvSpPr>
            <a:spLocks noChangeArrowheads="1"/>
          </p:cNvSpPr>
          <p:nvPr/>
        </p:nvSpPr>
        <p:spPr bwMode="gray">
          <a:xfrm>
            <a:off x="252413" y="1628775"/>
            <a:ext cx="2935287" cy="1800225"/>
          </a:xfrm>
          <a:prstGeom prst="roundRect">
            <a:avLst>
              <a:gd name="adj" fmla="val 16667"/>
            </a:avLst>
          </a:prstGeom>
          <a:solidFill>
            <a:schemeClr val="bg1"/>
          </a:solidFill>
          <a:ln w="25400">
            <a:solidFill>
              <a:srgbClr val="0000FF"/>
            </a:solidFill>
            <a:round/>
            <a:headEnd/>
            <a:tailEnd/>
          </a:ln>
          <a:effectLst>
            <a:outerShdw dist="107763" dir="2700000" algn="ctr" rotWithShape="0">
              <a:srgbClr val="808080"/>
            </a:outerShdw>
          </a:effectLst>
        </p:spPr>
        <p:txBody>
          <a:bodyPr anchor="ctr"/>
          <a:lstStyle/>
          <a:p>
            <a:pPr algn="ctr">
              <a:defRPr/>
            </a:pPr>
            <a:endParaRPr lang="zh-CN" altLang="en-US" b="1">
              <a:solidFill>
                <a:srgbClr val="333399"/>
              </a:solidFill>
              <a:effectLst>
                <a:outerShdw blurRad="38100" dist="38100" dir="2700000" algn="tl">
                  <a:srgbClr val="C0C0C0"/>
                </a:outerShdw>
              </a:effectLst>
              <a:latin typeface="黑体" pitchFamily="2" charset="-122"/>
              <a:ea typeface="黑体" pitchFamily="2" charset="-122"/>
            </a:endParaRPr>
          </a:p>
          <a:p>
            <a:pPr algn="ctr">
              <a:defRPr/>
            </a:pPr>
            <a:r>
              <a:rPr lang="zh-CN" altLang="en-US" b="1">
                <a:solidFill>
                  <a:srgbClr val="FF0000"/>
                </a:solidFill>
                <a:effectLst>
                  <a:outerShdw blurRad="38100" dist="38100" dir="2700000" algn="tl">
                    <a:srgbClr val="C0C0C0"/>
                  </a:outerShdw>
                </a:effectLst>
                <a:latin typeface="黑体" pitchFamily="2" charset="-122"/>
                <a:ea typeface="黑体" pitchFamily="2" charset="-122"/>
              </a:rPr>
              <a:t>各类项目：</a:t>
            </a:r>
          </a:p>
          <a:p>
            <a:pPr algn="ctr">
              <a:defRPr/>
            </a:pPr>
            <a:r>
              <a:rPr lang="zh-CN" altLang="en-US" b="1">
                <a:effectLst>
                  <a:outerShdw blurRad="38100" dist="38100" dir="2700000" algn="tl">
                    <a:srgbClr val="C0C0C0"/>
                  </a:outerShdw>
                </a:effectLst>
                <a:latin typeface="黑体" pitchFamily="2" charset="-122"/>
                <a:ea typeface="黑体" pitchFamily="2" charset="-122"/>
              </a:rPr>
              <a:t>“</a:t>
            </a:r>
            <a:r>
              <a:rPr lang="en-US" altLang="zh-CN" b="1">
                <a:effectLst>
                  <a:outerShdw blurRad="38100" dist="38100" dir="2700000" algn="tl">
                    <a:srgbClr val="C0C0C0"/>
                  </a:outerShdw>
                </a:effectLst>
                <a:latin typeface="黑体" pitchFamily="2" charset="-122"/>
                <a:ea typeface="黑体" pitchFamily="2" charset="-122"/>
              </a:rPr>
              <a:t>973”</a:t>
            </a:r>
            <a:r>
              <a:rPr lang="zh-CN" altLang="en-US" b="1">
                <a:effectLst>
                  <a:outerShdw blurRad="38100" dist="38100" dir="2700000" algn="tl">
                    <a:srgbClr val="C0C0C0"/>
                  </a:outerShdw>
                </a:effectLst>
                <a:latin typeface="黑体" pitchFamily="2" charset="-122"/>
                <a:ea typeface="黑体" pitchFamily="2" charset="-122"/>
              </a:rPr>
              <a:t>项目课题</a:t>
            </a:r>
            <a:r>
              <a:rPr lang="en-US" altLang="zh-CN" b="1">
                <a:effectLst>
                  <a:outerShdw blurRad="38100" dist="38100" dir="2700000" algn="tl">
                    <a:srgbClr val="C0C0C0"/>
                  </a:outerShdw>
                </a:effectLst>
                <a:latin typeface="黑体" pitchFamily="2" charset="-122"/>
                <a:ea typeface="黑体" pitchFamily="2" charset="-122"/>
              </a:rPr>
              <a:t>2</a:t>
            </a:r>
            <a:r>
              <a:rPr lang="zh-CN" altLang="en-US" b="1">
                <a:effectLst>
                  <a:outerShdw blurRad="38100" dist="38100" dir="2700000" algn="tl">
                    <a:srgbClr val="C0C0C0"/>
                  </a:outerShdw>
                </a:effectLst>
                <a:latin typeface="黑体" pitchFamily="2" charset="-122"/>
                <a:ea typeface="黑体" pitchFamily="2" charset="-122"/>
              </a:rPr>
              <a:t>项</a:t>
            </a:r>
          </a:p>
          <a:p>
            <a:pPr algn="ctr">
              <a:defRPr/>
            </a:pPr>
            <a:r>
              <a:rPr lang="zh-CN" altLang="en-US" b="1">
                <a:effectLst>
                  <a:outerShdw blurRad="38100" dist="38100" dir="2700000" algn="tl">
                    <a:srgbClr val="C0C0C0"/>
                  </a:outerShdw>
                </a:effectLst>
                <a:latin typeface="黑体" pitchFamily="2" charset="-122"/>
                <a:ea typeface="黑体" pitchFamily="2" charset="-122"/>
              </a:rPr>
              <a:t>国家自然科学基金</a:t>
            </a:r>
            <a:r>
              <a:rPr lang="en-US" altLang="zh-CN" b="1">
                <a:effectLst>
                  <a:outerShdw blurRad="38100" dist="38100" dir="2700000" algn="tl">
                    <a:srgbClr val="C0C0C0"/>
                  </a:outerShdw>
                </a:effectLst>
                <a:latin typeface="黑体" pitchFamily="2" charset="-122"/>
                <a:ea typeface="黑体" pitchFamily="2" charset="-122"/>
              </a:rPr>
              <a:t>30</a:t>
            </a:r>
            <a:r>
              <a:rPr lang="zh-CN" altLang="en-US" b="1">
                <a:effectLst>
                  <a:outerShdw blurRad="38100" dist="38100" dir="2700000" algn="tl">
                    <a:srgbClr val="C0C0C0"/>
                  </a:outerShdw>
                </a:effectLst>
                <a:latin typeface="黑体" pitchFamily="2" charset="-122"/>
                <a:ea typeface="黑体" pitchFamily="2" charset="-122"/>
              </a:rPr>
              <a:t>多项</a:t>
            </a:r>
            <a:endParaRPr lang="en-US" altLang="zh-CN" b="1">
              <a:effectLst>
                <a:outerShdw blurRad="38100" dist="38100" dir="2700000" algn="tl">
                  <a:srgbClr val="C0C0C0"/>
                </a:outerShdw>
              </a:effectLst>
              <a:latin typeface="黑体" pitchFamily="2" charset="-122"/>
              <a:ea typeface="黑体" pitchFamily="2" charset="-122"/>
            </a:endParaRPr>
          </a:p>
          <a:p>
            <a:pPr algn="ctr">
              <a:defRPr/>
            </a:pPr>
            <a:r>
              <a:rPr lang="zh-CN" altLang="en-US" b="1">
                <a:effectLst>
                  <a:outerShdw blurRad="38100" dist="38100" dir="2700000" algn="tl">
                    <a:srgbClr val="C0C0C0"/>
                  </a:outerShdw>
                </a:effectLst>
                <a:latin typeface="黑体" pitchFamily="2" charset="-122"/>
                <a:ea typeface="黑体" pitchFamily="2" charset="-122"/>
              </a:rPr>
              <a:t>中国石油公司重大专项</a:t>
            </a:r>
            <a:endParaRPr lang="en-US" altLang="zh-CN" b="1">
              <a:effectLst>
                <a:outerShdw blurRad="38100" dist="38100" dir="2700000" algn="tl">
                  <a:srgbClr val="C0C0C0"/>
                </a:outerShdw>
              </a:effectLst>
              <a:latin typeface="黑体" pitchFamily="2" charset="-122"/>
              <a:ea typeface="黑体" pitchFamily="2" charset="-122"/>
            </a:endParaRPr>
          </a:p>
          <a:p>
            <a:pPr algn="ctr">
              <a:defRPr/>
            </a:pPr>
            <a:r>
              <a:rPr lang="zh-CN" altLang="en-US" sz="1600" b="1">
                <a:solidFill>
                  <a:srgbClr val="0000FF"/>
                </a:solidFill>
                <a:effectLst>
                  <a:outerShdw blurRad="38100" dist="38100" dir="2700000" algn="tl">
                    <a:srgbClr val="C0C0C0"/>
                  </a:outerShdw>
                </a:effectLst>
                <a:latin typeface="黑体" pitchFamily="2" charset="-122"/>
                <a:ea typeface="黑体" pitchFamily="2" charset="-122"/>
              </a:rPr>
              <a:t>（劣质重油、炼油催化剂）</a:t>
            </a:r>
            <a:endParaRPr lang="en-US" altLang="zh-CN" sz="1600" b="1">
              <a:solidFill>
                <a:srgbClr val="0000FF"/>
              </a:solidFill>
              <a:effectLst>
                <a:outerShdw blurRad="38100" dist="38100" dir="2700000" algn="tl">
                  <a:srgbClr val="C0C0C0"/>
                </a:outerShdw>
              </a:effectLst>
              <a:latin typeface="黑体" pitchFamily="2" charset="-122"/>
              <a:ea typeface="黑体" pitchFamily="2" charset="-122"/>
            </a:endParaRPr>
          </a:p>
          <a:p>
            <a:pPr algn="ctr">
              <a:defRPr/>
            </a:pPr>
            <a:endParaRPr lang="zh-CN" altLang="en-US" b="1">
              <a:solidFill>
                <a:srgbClr val="333399"/>
              </a:solidFill>
              <a:effectLst>
                <a:outerShdw blurRad="38100" dist="38100" dir="2700000" algn="tl">
                  <a:srgbClr val="C0C0C0"/>
                </a:outerShdw>
              </a:effectLst>
              <a:latin typeface="黑体" pitchFamily="2" charset="-122"/>
              <a:ea typeface="黑体" pitchFamily="2" charset="-122"/>
            </a:endParaRPr>
          </a:p>
        </p:txBody>
      </p:sp>
      <p:sp>
        <p:nvSpPr>
          <p:cNvPr id="8" name="AutoShape 4"/>
          <p:cNvSpPr>
            <a:spLocks noChangeArrowheads="1"/>
          </p:cNvSpPr>
          <p:nvPr/>
        </p:nvSpPr>
        <p:spPr bwMode="gray">
          <a:xfrm>
            <a:off x="92075" y="4143375"/>
            <a:ext cx="3095625" cy="2000250"/>
          </a:xfrm>
          <a:prstGeom prst="roundRect">
            <a:avLst>
              <a:gd name="adj" fmla="val 16667"/>
            </a:avLst>
          </a:prstGeom>
          <a:solidFill>
            <a:schemeClr val="bg1"/>
          </a:solidFill>
          <a:ln w="25400">
            <a:solidFill>
              <a:srgbClr val="0000FF"/>
            </a:solidFill>
            <a:round/>
            <a:headEnd/>
            <a:tailEnd/>
          </a:ln>
          <a:effectLst>
            <a:outerShdw dist="107763" dir="2700000" algn="ctr" rotWithShape="0">
              <a:srgbClr val="808080"/>
            </a:outerShdw>
          </a:effectLst>
        </p:spPr>
        <p:txBody>
          <a:bodyPr anchor="ctr"/>
          <a:lstStyle/>
          <a:p>
            <a:pPr algn="ctr">
              <a:defRPr/>
            </a:pPr>
            <a:endParaRPr lang="zh-CN" altLang="en-US" b="1" dirty="0">
              <a:solidFill>
                <a:srgbClr val="333399"/>
              </a:solidFill>
              <a:effectLst>
                <a:outerShdw blurRad="38100" dist="38100" dir="2700000" algn="tl">
                  <a:srgbClr val="000000">
                    <a:alpha val="43137"/>
                  </a:srgbClr>
                </a:outerShdw>
              </a:effectLst>
              <a:latin typeface="+mn-ea"/>
              <a:ea typeface="+mn-ea"/>
            </a:endParaRPr>
          </a:p>
          <a:p>
            <a:pPr algn="ctr">
              <a:defRPr/>
            </a:pPr>
            <a:r>
              <a:rPr lang="zh-CN" altLang="en-US" b="1" dirty="0">
                <a:solidFill>
                  <a:srgbClr val="FF0000"/>
                </a:solidFill>
                <a:effectLst>
                  <a:outerShdw blurRad="38100" dist="38100" dir="2700000" algn="tl">
                    <a:srgbClr val="000000">
                      <a:alpha val="43137"/>
                    </a:srgbClr>
                  </a:outerShdw>
                </a:effectLst>
                <a:latin typeface="+mn-ea"/>
                <a:ea typeface="+mn-ea"/>
              </a:rPr>
              <a:t>各类人才：</a:t>
            </a:r>
            <a:endParaRPr lang="en-US" altLang="zh-CN" b="1" dirty="0">
              <a:solidFill>
                <a:srgbClr val="FF0000"/>
              </a:solidFill>
              <a:effectLst>
                <a:outerShdw blurRad="38100" dist="38100" dir="2700000" algn="tl">
                  <a:srgbClr val="000000">
                    <a:alpha val="43137"/>
                  </a:srgbClr>
                </a:outerShdw>
              </a:effectLst>
              <a:latin typeface="+mn-ea"/>
              <a:ea typeface="+mn-ea"/>
            </a:endParaRPr>
          </a:p>
          <a:p>
            <a:pPr algn="ctr">
              <a:defRPr/>
            </a:pPr>
            <a:r>
              <a:rPr lang="zh-CN" altLang="en-US" b="1" dirty="0">
                <a:effectLst>
                  <a:outerShdw blurRad="38100" dist="38100" dir="2700000" algn="tl">
                    <a:srgbClr val="000000">
                      <a:alpha val="43137"/>
                    </a:srgbClr>
                  </a:outerShdw>
                </a:effectLst>
                <a:latin typeface="+mn-ea"/>
                <a:ea typeface="+mn-ea"/>
              </a:rPr>
              <a:t>教育部创新团队</a:t>
            </a:r>
          </a:p>
          <a:p>
            <a:pPr algn="ctr">
              <a:defRPr/>
            </a:pPr>
            <a:r>
              <a:rPr lang="zh-CN" altLang="en-US" b="1" dirty="0">
                <a:effectLst>
                  <a:outerShdw blurRad="38100" dist="38100" dir="2700000" algn="tl">
                    <a:srgbClr val="000000">
                      <a:alpha val="43137"/>
                    </a:srgbClr>
                  </a:outerShdw>
                </a:effectLst>
                <a:latin typeface="+mn-ea"/>
                <a:ea typeface="+mn-ea"/>
              </a:rPr>
              <a:t>“百千万”人才</a:t>
            </a:r>
          </a:p>
          <a:p>
            <a:pPr algn="ctr">
              <a:defRPr/>
            </a:pPr>
            <a:r>
              <a:rPr lang="zh-CN" altLang="en-US" b="1" dirty="0">
                <a:effectLst>
                  <a:outerShdw blurRad="38100" dist="38100" dir="2700000" algn="tl">
                    <a:srgbClr val="000000">
                      <a:alpha val="43137"/>
                    </a:srgbClr>
                  </a:outerShdw>
                </a:effectLst>
                <a:latin typeface="+mn-ea"/>
                <a:ea typeface="+mn-ea"/>
              </a:rPr>
              <a:t>教育部新世纪人才</a:t>
            </a:r>
            <a:endParaRPr lang="en-US" altLang="zh-CN" b="1" dirty="0">
              <a:effectLst>
                <a:outerShdw blurRad="38100" dist="38100" dir="2700000" algn="tl">
                  <a:srgbClr val="000000">
                    <a:alpha val="43137"/>
                  </a:srgbClr>
                </a:outerShdw>
              </a:effectLst>
              <a:latin typeface="+mn-ea"/>
              <a:ea typeface="+mn-ea"/>
            </a:endParaRPr>
          </a:p>
          <a:p>
            <a:pPr algn="ctr">
              <a:defRPr/>
            </a:pPr>
            <a:r>
              <a:rPr lang="zh-CN" altLang="en-US" b="1" dirty="0">
                <a:effectLst>
                  <a:outerShdw blurRad="38100" dist="38100" dir="2700000" algn="tl">
                    <a:srgbClr val="000000">
                      <a:alpha val="43137"/>
                    </a:srgbClr>
                  </a:outerShdw>
                </a:effectLst>
                <a:latin typeface="+mn-ea"/>
                <a:ea typeface="+mn-ea"/>
              </a:rPr>
              <a:t>山东省杰青</a:t>
            </a:r>
            <a:endParaRPr lang="en-US" altLang="zh-CN" b="1" dirty="0">
              <a:effectLst>
                <a:outerShdw blurRad="38100" dist="38100" dir="2700000" algn="tl">
                  <a:srgbClr val="000000">
                    <a:alpha val="43137"/>
                  </a:srgbClr>
                </a:outerShdw>
              </a:effectLst>
              <a:latin typeface="+mn-ea"/>
              <a:ea typeface="+mn-ea"/>
            </a:endParaRPr>
          </a:p>
          <a:p>
            <a:pPr algn="ctr">
              <a:defRPr/>
            </a:pPr>
            <a:r>
              <a:rPr lang="zh-CN" altLang="en-US" b="1" dirty="0">
                <a:effectLst>
                  <a:outerShdw blurRad="38100" dist="38100" dir="2700000" algn="tl">
                    <a:srgbClr val="000000">
                      <a:alpha val="43137"/>
                    </a:srgbClr>
                  </a:outerShdw>
                </a:effectLst>
                <a:latin typeface="+mn-ea"/>
                <a:ea typeface="+mn-ea"/>
              </a:rPr>
              <a:t>各级拔尖人才</a:t>
            </a:r>
          </a:p>
          <a:p>
            <a:pPr algn="ctr">
              <a:defRPr/>
            </a:pPr>
            <a:endParaRPr lang="zh-CN" altLang="en-US" b="1" dirty="0">
              <a:solidFill>
                <a:srgbClr val="333399"/>
              </a:solidFill>
              <a:effectLst>
                <a:outerShdw blurRad="38100" dist="38100" dir="2700000" algn="tl">
                  <a:srgbClr val="000000">
                    <a:alpha val="43137"/>
                  </a:srgbClr>
                </a:outerShdw>
              </a:effectLst>
              <a:latin typeface="+mn-ea"/>
              <a:ea typeface="+mn-ea"/>
            </a:endParaRPr>
          </a:p>
        </p:txBody>
      </p:sp>
      <p:sp>
        <p:nvSpPr>
          <p:cNvPr id="9" name="AutoShape 4"/>
          <p:cNvSpPr>
            <a:spLocks noChangeArrowheads="1"/>
          </p:cNvSpPr>
          <p:nvPr/>
        </p:nvSpPr>
        <p:spPr bwMode="gray">
          <a:xfrm>
            <a:off x="5924550" y="1628775"/>
            <a:ext cx="2973388" cy="1655763"/>
          </a:xfrm>
          <a:prstGeom prst="roundRect">
            <a:avLst>
              <a:gd name="adj" fmla="val 16667"/>
            </a:avLst>
          </a:prstGeom>
          <a:solidFill>
            <a:schemeClr val="bg1"/>
          </a:solidFill>
          <a:ln w="25400">
            <a:solidFill>
              <a:srgbClr val="0000FF"/>
            </a:solidFill>
            <a:round/>
            <a:headEnd/>
            <a:tailEnd/>
          </a:ln>
          <a:effectLst>
            <a:outerShdw dist="107763" dir="2700000" algn="ctr" rotWithShape="0">
              <a:srgbClr val="808080"/>
            </a:outerShdw>
          </a:effectLst>
        </p:spPr>
        <p:txBody>
          <a:bodyPr anchor="ctr"/>
          <a:lstStyle/>
          <a:p>
            <a:pPr algn="ctr">
              <a:defRPr/>
            </a:pPr>
            <a:endParaRPr lang="zh-CN" altLang="en-US" b="1" dirty="0">
              <a:solidFill>
                <a:srgbClr val="333399"/>
              </a:solidFill>
              <a:effectLst>
                <a:outerShdw blurRad="38100" dist="38100" dir="2700000" algn="tl">
                  <a:srgbClr val="000000">
                    <a:alpha val="43137"/>
                  </a:srgbClr>
                </a:outerShdw>
              </a:effectLst>
              <a:latin typeface="+mn-ea"/>
              <a:ea typeface="+mn-ea"/>
            </a:endParaRPr>
          </a:p>
          <a:p>
            <a:pPr algn="ctr">
              <a:defRPr/>
            </a:pPr>
            <a:r>
              <a:rPr lang="zh-CN" altLang="en-US" b="1" dirty="0">
                <a:solidFill>
                  <a:srgbClr val="FF0000"/>
                </a:solidFill>
                <a:effectLst>
                  <a:outerShdw blurRad="38100" dist="38100" dir="2700000" algn="tl">
                    <a:srgbClr val="000000">
                      <a:alpha val="43137"/>
                    </a:srgbClr>
                  </a:outerShdw>
                </a:effectLst>
                <a:latin typeface="+mn-ea"/>
                <a:ea typeface="+mn-ea"/>
              </a:rPr>
              <a:t>各类产学研基地：</a:t>
            </a:r>
            <a:endParaRPr lang="en-US" altLang="zh-CN" b="1" dirty="0">
              <a:solidFill>
                <a:srgbClr val="FF0000"/>
              </a:solidFill>
              <a:effectLst>
                <a:outerShdw blurRad="38100" dist="38100" dir="2700000" algn="tl">
                  <a:srgbClr val="000000">
                    <a:alpha val="43137"/>
                  </a:srgbClr>
                </a:outerShdw>
              </a:effectLst>
              <a:latin typeface="+mn-ea"/>
              <a:ea typeface="+mn-ea"/>
            </a:endParaRPr>
          </a:p>
          <a:p>
            <a:pPr algn="ctr">
              <a:defRPr/>
            </a:pPr>
            <a:r>
              <a:rPr lang="zh-CN" altLang="zh-CN" b="1" dirty="0">
                <a:effectLst>
                  <a:outerShdw blurRad="38100" dist="38100" dir="2700000" algn="tl">
                    <a:srgbClr val="000000">
                      <a:alpha val="43137"/>
                    </a:srgbClr>
                  </a:outerShdw>
                </a:effectLst>
                <a:latin typeface="+mn-ea"/>
                <a:ea typeface="+mn-ea"/>
              </a:rPr>
              <a:t>国家工程实践教育中心</a:t>
            </a:r>
            <a:endParaRPr lang="en-US" altLang="zh-CN" b="1" dirty="0">
              <a:effectLst>
                <a:outerShdw blurRad="38100" dist="38100" dir="2700000" algn="tl">
                  <a:srgbClr val="000000">
                    <a:alpha val="43137"/>
                  </a:srgbClr>
                </a:outerShdw>
              </a:effectLst>
              <a:latin typeface="+mn-ea"/>
              <a:ea typeface="+mn-ea"/>
            </a:endParaRPr>
          </a:p>
          <a:p>
            <a:pPr algn="ctr">
              <a:defRPr/>
            </a:pPr>
            <a:r>
              <a:rPr lang="zh-CN" altLang="en-US" b="1" dirty="0">
                <a:effectLst>
                  <a:outerShdw blurRad="38100" dist="38100" dir="2700000" algn="tl">
                    <a:srgbClr val="000000">
                      <a:alpha val="43137"/>
                    </a:srgbClr>
                  </a:outerShdw>
                </a:effectLst>
                <a:latin typeface="+mn-ea"/>
                <a:ea typeface="+mn-ea"/>
              </a:rPr>
              <a:t>“卓越工程师”培养基地</a:t>
            </a:r>
            <a:endParaRPr lang="zh-CN" altLang="en-US" b="1" dirty="0">
              <a:solidFill>
                <a:srgbClr val="FF0000"/>
              </a:solidFill>
              <a:effectLst>
                <a:outerShdw blurRad="38100" dist="38100" dir="2700000" algn="tl">
                  <a:srgbClr val="000000">
                    <a:alpha val="43137"/>
                  </a:srgbClr>
                </a:outerShdw>
              </a:effectLst>
              <a:latin typeface="+mn-ea"/>
              <a:ea typeface="+mn-ea"/>
            </a:endParaRPr>
          </a:p>
          <a:p>
            <a:pPr algn="ctr">
              <a:defRPr/>
            </a:pPr>
            <a:r>
              <a:rPr lang="zh-CN" altLang="en-US" b="1" dirty="0">
                <a:effectLst>
                  <a:outerShdw blurRad="38100" dist="38100" dir="2700000" algn="tl">
                    <a:srgbClr val="000000">
                      <a:alpha val="43137"/>
                    </a:srgbClr>
                  </a:outerShdw>
                </a:effectLst>
                <a:latin typeface="+mn-ea"/>
                <a:ea typeface="+mn-ea"/>
              </a:rPr>
              <a:t>研究生工作站</a:t>
            </a:r>
          </a:p>
          <a:p>
            <a:pPr algn="ctr">
              <a:defRPr/>
            </a:pPr>
            <a:r>
              <a:rPr lang="zh-CN" altLang="en-US" b="1" dirty="0">
                <a:effectLst>
                  <a:outerShdw blurRad="38100" dist="38100" dir="2700000" algn="tl">
                    <a:srgbClr val="000000">
                      <a:alpha val="43137"/>
                    </a:srgbClr>
                  </a:outerShdw>
                </a:effectLst>
                <a:latin typeface="+mn-ea"/>
                <a:ea typeface="+mn-ea"/>
              </a:rPr>
              <a:t>各类实践实习基地</a:t>
            </a:r>
          </a:p>
          <a:p>
            <a:pPr algn="ctr">
              <a:defRPr/>
            </a:pPr>
            <a:endParaRPr lang="zh-CN" altLang="en-US" b="1" dirty="0">
              <a:solidFill>
                <a:srgbClr val="333399"/>
              </a:solidFill>
              <a:effectLst>
                <a:outerShdw blurRad="38100" dist="38100" dir="2700000" algn="tl">
                  <a:srgbClr val="000000">
                    <a:alpha val="43137"/>
                  </a:srgbClr>
                </a:outerShdw>
              </a:effectLst>
              <a:latin typeface="+mn-ea"/>
              <a:ea typeface="+mn-ea"/>
            </a:endParaRPr>
          </a:p>
        </p:txBody>
      </p:sp>
      <p:sp>
        <p:nvSpPr>
          <p:cNvPr id="10" name="AutoShape 4"/>
          <p:cNvSpPr>
            <a:spLocks noChangeArrowheads="1"/>
          </p:cNvSpPr>
          <p:nvPr/>
        </p:nvSpPr>
        <p:spPr bwMode="gray">
          <a:xfrm>
            <a:off x="6069013" y="4143375"/>
            <a:ext cx="2973387" cy="2000250"/>
          </a:xfrm>
          <a:prstGeom prst="roundRect">
            <a:avLst>
              <a:gd name="adj" fmla="val 16667"/>
            </a:avLst>
          </a:prstGeom>
          <a:solidFill>
            <a:schemeClr val="bg1"/>
          </a:solidFill>
          <a:ln w="25400">
            <a:solidFill>
              <a:srgbClr val="0000FF"/>
            </a:solidFill>
            <a:round/>
            <a:headEnd/>
            <a:tailEnd/>
          </a:ln>
          <a:effectLst>
            <a:outerShdw dist="107763" dir="2700000" algn="ctr" rotWithShape="0">
              <a:srgbClr val="808080"/>
            </a:outerShdw>
          </a:effectLst>
        </p:spPr>
        <p:txBody>
          <a:bodyPr anchor="ctr"/>
          <a:lstStyle/>
          <a:p>
            <a:pPr algn="ctr">
              <a:defRPr/>
            </a:pPr>
            <a:endParaRPr lang="zh-CN" altLang="en-US" b="1" dirty="0">
              <a:solidFill>
                <a:srgbClr val="333399"/>
              </a:solidFill>
              <a:effectLst>
                <a:outerShdw blurRad="38100" dist="38100" dir="2700000" algn="tl">
                  <a:srgbClr val="000000">
                    <a:alpha val="43137"/>
                  </a:srgbClr>
                </a:outerShdw>
              </a:effectLst>
              <a:latin typeface="+mn-ea"/>
              <a:ea typeface="+mn-ea"/>
            </a:endParaRPr>
          </a:p>
          <a:p>
            <a:pPr algn="ctr">
              <a:defRPr/>
            </a:pPr>
            <a:r>
              <a:rPr lang="zh-CN" altLang="en-US" b="1" dirty="0">
                <a:solidFill>
                  <a:srgbClr val="FF0000"/>
                </a:solidFill>
                <a:effectLst>
                  <a:outerShdw blurRad="38100" dist="38100" dir="2700000" algn="tl">
                    <a:srgbClr val="000000">
                      <a:alpha val="43137"/>
                    </a:srgbClr>
                  </a:outerShdw>
                </a:effectLst>
                <a:latin typeface="+mn-ea"/>
                <a:ea typeface="+mn-ea"/>
              </a:rPr>
              <a:t>各类平台：</a:t>
            </a:r>
            <a:endParaRPr lang="en-US" altLang="zh-CN" b="1" dirty="0">
              <a:solidFill>
                <a:srgbClr val="FF0000"/>
              </a:solidFill>
              <a:effectLst>
                <a:outerShdw blurRad="38100" dist="38100" dir="2700000" algn="tl">
                  <a:srgbClr val="000000">
                    <a:alpha val="43137"/>
                  </a:srgbClr>
                </a:outerShdw>
              </a:effectLst>
              <a:latin typeface="+mn-ea"/>
              <a:ea typeface="+mn-ea"/>
            </a:endParaRPr>
          </a:p>
          <a:p>
            <a:pPr algn="ctr">
              <a:defRPr/>
            </a:pPr>
            <a:r>
              <a:rPr lang="zh-CN" altLang="en-US" b="1" dirty="0">
                <a:effectLst>
                  <a:outerShdw blurRad="38100" dist="38100" dir="2700000" algn="tl">
                    <a:srgbClr val="000000">
                      <a:alpha val="43137"/>
                    </a:srgbClr>
                  </a:outerShdw>
                </a:effectLst>
                <a:latin typeface="+mn-ea"/>
                <a:ea typeface="+mn-ea"/>
              </a:rPr>
              <a:t>国家重点学科</a:t>
            </a:r>
            <a:endParaRPr lang="zh-CN" altLang="en-US" b="1" dirty="0">
              <a:solidFill>
                <a:srgbClr val="FF0000"/>
              </a:solidFill>
              <a:effectLst>
                <a:outerShdw blurRad="38100" dist="38100" dir="2700000" algn="tl">
                  <a:srgbClr val="000000">
                    <a:alpha val="43137"/>
                  </a:srgbClr>
                </a:outerShdw>
              </a:effectLst>
              <a:latin typeface="+mn-ea"/>
              <a:ea typeface="+mn-ea"/>
            </a:endParaRPr>
          </a:p>
          <a:p>
            <a:pPr algn="ctr">
              <a:defRPr/>
            </a:pPr>
            <a:r>
              <a:rPr lang="zh-CN" altLang="en-US" b="1" dirty="0">
                <a:effectLst>
                  <a:outerShdw blurRad="38100" dist="38100" dir="2700000" algn="tl">
                    <a:srgbClr val="000000">
                      <a:alpha val="43137"/>
                    </a:srgbClr>
                  </a:outerShdw>
                </a:effectLst>
                <a:latin typeface="+mn-ea"/>
                <a:ea typeface="+mn-ea"/>
              </a:rPr>
              <a:t>国家重点实验室</a:t>
            </a:r>
          </a:p>
          <a:p>
            <a:pPr algn="ctr">
              <a:defRPr/>
            </a:pPr>
            <a:r>
              <a:rPr lang="zh-CN" altLang="en-US" b="1" dirty="0">
                <a:effectLst>
                  <a:outerShdw blurRad="38100" dist="38100" dir="2700000" algn="tl">
                    <a:srgbClr val="000000">
                      <a:alpha val="43137"/>
                    </a:srgbClr>
                  </a:outerShdw>
                </a:effectLst>
                <a:latin typeface="+mn-ea"/>
                <a:ea typeface="+mn-ea"/>
              </a:rPr>
              <a:t>国家工科教学基地</a:t>
            </a:r>
          </a:p>
          <a:p>
            <a:pPr algn="ctr">
              <a:defRPr/>
            </a:pPr>
            <a:r>
              <a:rPr lang="zh-CN" altLang="en-US" b="1" dirty="0">
                <a:effectLst>
                  <a:outerShdw blurRad="38100" dist="38100" dir="2700000" algn="tl">
                    <a:srgbClr val="000000">
                      <a:alpha val="43137"/>
                    </a:srgbClr>
                  </a:outerShdw>
                </a:effectLst>
                <a:latin typeface="+mn-ea"/>
                <a:ea typeface="+mn-ea"/>
              </a:rPr>
              <a:t>国家工程技术研究中心</a:t>
            </a:r>
          </a:p>
          <a:p>
            <a:pPr algn="ctr">
              <a:defRPr/>
            </a:pPr>
            <a:r>
              <a:rPr lang="zh-CN" altLang="en-US" b="1" dirty="0">
                <a:effectLst>
                  <a:outerShdw blurRad="38100" dist="38100" dir="2700000" algn="tl">
                    <a:srgbClr val="000000">
                      <a:alpha val="43137"/>
                    </a:srgbClr>
                  </a:outerShdw>
                </a:effectLst>
                <a:latin typeface="+mn-ea"/>
                <a:ea typeface="+mn-ea"/>
              </a:rPr>
              <a:t>省部级实验室和研究中心</a:t>
            </a:r>
          </a:p>
          <a:p>
            <a:pPr algn="ctr">
              <a:defRPr/>
            </a:pPr>
            <a:endParaRPr lang="zh-CN" altLang="en-US" b="1" dirty="0">
              <a:solidFill>
                <a:srgbClr val="333399"/>
              </a:solidFill>
              <a:effectLst>
                <a:outerShdw blurRad="38100" dist="38100" dir="2700000" algn="tl">
                  <a:srgbClr val="000000">
                    <a:alpha val="43137"/>
                  </a:srgbClr>
                </a:outerShdw>
              </a:effectLst>
              <a:latin typeface="+mn-ea"/>
              <a:ea typeface="+mn-ea"/>
            </a:endParaRPr>
          </a:p>
        </p:txBody>
      </p:sp>
      <p:grpSp>
        <p:nvGrpSpPr>
          <p:cNvPr id="21511" name="Group 3"/>
          <p:cNvGrpSpPr>
            <a:grpSpLocks/>
          </p:cNvGrpSpPr>
          <p:nvPr/>
        </p:nvGrpSpPr>
        <p:grpSpPr bwMode="auto">
          <a:xfrm>
            <a:off x="3187700" y="1341438"/>
            <a:ext cx="2663825" cy="2376487"/>
            <a:chOff x="2016" y="1920"/>
            <a:chExt cx="1680" cy="1680"/>
          </a:xfrm>
        </p:grpSpPr>
        <p:sp>
          <p:nvSpPr>
            <p:cNvPr id="12" name="Oval 4"/>
            <p:cNvSpPr>
              <a:spLocks noChangeArrowheads="1"/>
            </p:cNvSpPr>
            <p:nvPr/>
          </p:nvSpPr>
          <p:spPr bwMode="gray">
            <a:xfrm>
              <a:off x="2016" y="1920"/>
              <a:ext cx="1680" cy="1680"/>
            </a:xfrm>
            <a:prstGeom prst="ellipse">
              <a:avLst/>
            </a:prstGeom>
            <a:solidFill>
              <a:srgbClr val="00CCFF"/>
            </a:soli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3" name="Freeform 5"/>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gs>
              </a:gsLst>
              <a:lin ang="5400000" scaled="1"/>
            </a:gradFill>
            <a:ln w="0">
              <a:noFill/>
              <a:prstDash val="solid"/>
              <a:round/>
              <a:headEnd/>
              <a:tailEnd/>
            </a:ln>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14" name="Text Box 6"/>
          <p:cNvSpPr txBox="1">
            <a:spLocks noChangeArrowheads="1"/>
          </p:cNvSpPr>
          <p:nvPr/>
        </p:nvSpPr>
        <p:spPr bwMode="gray">
          <a:xfrm>
            <a:off x="3190875" y="2290763"/>
            <a:ext cx="2733675" cy="954087"/>
          </a:xfrm>
          <a:prstGeom prst="rect">
            <a:avLst/>
          </a:prstGeom>
          <a:noFill/>
          <a:ln w="9525">
            <a:noFill/>
            <a:miter lim="800000"/>
            <a:headEnd/>
            <a:tailEnd/>
          </a:ln>
        </p:spPr>
        <p:txBody>
          <a:bodyPr>
            <a:spAutoFit/>
          </a:bodyPr>
          <a:lstStyle/>
          <a:p>
            <a:pPr algn="ctr" eaLnBrk="0" hangingPunct="0">
              <a:defRPr/>
            </a:pPr>
            <a:r>
              <a:rPr lang="zh-CN" altLang="en-US" sz="3200" b="1" dirty="0">
                <a:effectLst>
                  <a:outerShdw blurRad="38100" dist="38100" dir="2700000" algn="tl">
                    <a:srgbClr val="000000">
                      <a:alpha val="43137"/>
                    </a:srgbClr>
                  </a:outerShdw>
                </a:effectLst>
                <a:latin typeface="+mn-ea"/>
                <a:ea typeface="+mn-ea"/>
              </a:rPr>
              <a:t>中国石油大学</a:t>
            </a:r>
            <a:endParaRPr lang="en-US" altLang="zh-CN" sz="3200" b="1" dirty="0">
              <a:effectLst>
                <a:outerShdw blurRad="38100" dist="38100" dir="2700000" algn="tl">
                  <a:srgbClr val="000000">
                    <a:alpha val="43137"/>
                  </a:srgbClr>
                </a:outerShdw>
              </a:effectLst>
              <a:latin typeface="+mn-ea"/>
              <a:ea typeface="+mn-ea"/>
            </a:endParaRPr>
          </a:p>
          <a:p>
            <a:pPr algn="ctr" eaLnBrk="0" hangingPunct="0">
              <a:defRPr/>
            </a:pPr>
            <a:r>
              <a:rPr lang="zh-CN" altLang="en-US" sz="2400" b="1" smtClean="0">
                <a:solidFill>
                  <a:srgbClr val="FF0000"/>
                </a:solidFill>
                <a:effectLst>
                  <a:outerShdw blurRad="38100" dist="38100" dir="2700000" algn="tl">
                    <a:srgbClr val="000000">
                      <a:alpha val="43137"/>
                    </a:srgbClr>
                  </a:outerShdw>
                </a:effectLst>
                <a:latin typeface="+mn-ea"/>
                <a:ea typeface="+mn-ea"/>
              </a:rPr>
              <a:t>化学工程学</a:t>
            </a:r>
            <a:r>
              <a:rPr lang="zh-CN" altLang="en-US" sz="2400" b="1" dirty="0">
                <a:solidFill>
                  <a:srgbClr val="FF0000"/>
                </a:solidFill>
                <a:effectLst>
                  <a:outerShdw blurRad="38100" dist="38100" dir="2700000" algn="tl">
                    <a:srgbClr val="000000">
                      <a:alpha val="43137"/>
                    </a:srgbClr>
                  </a:outerShdw>
                </a:effectLst>
                <a:latin typeface="+mn-ea"/>
                <a:ea typeface="+mn-ea"/>
              </a:rPr>
              <a:t>院</a:t>
            </a:r>
          </a:p>
        </p:txBody>
      </p:sp>
      <p:sp>
        <p:nvSpPr>
          <p:cNvPr id="15" name="Freeform 8"/>
          <p:cNvSpPr>
            <a:spLocks/>
          </p:cNvSpPr>
          <p:nvPr/>
        </p:nvSpPr>
        <p:spPr bwMode="gray">
          <a:xfrm rot="12285585">
            <a:off x="2900363" y="3213100"/>
            <a:ext cx="1611312"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BA3D9">
                  <a:alpha val="32001"/>
                </a:srgbClr>
              </a:gs>
              <a:gs pos="100000">
                <a:srgbClr val="AD83EB"/>
              </a:gs>
            </a:gsLst>
            <a:lin ang="0" scaled="1"/>
          </a:gradFill>
          <a:ln w="12700">
            <a:noFill/>
            <a:round/>
            <a:headEnd/>
            <a:tailEnd/>
          </a:ln>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6" name="Freeform 8"/>
          <p:cNvSpPr>
            <a:spLocks/>
          </p:cNvSpPr>
          <p:nvPr/>
        </p:nvSpPr>
        <p:spPr bwMode="gray">
          <a:xfrm rot="8084022">
            <a:off x="3029744" y="4385469"/>
            <a:ext cx="2032000" cy="881062"/>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BA3D9">
                  <a:alpha val="32001"/>
                </a:srgbClr>
              </a:gs>
              <a:gs pos="100000">
                <a:srgbClr val="AD83EB"/>
              </a:gs>
            </a:gsLst>
            <a:lin ang="0" scaled="1"/>
          </a:gradFill>
          <a:ln w="12700">
            <a:noFill/>
            <a:round/>
            <a:headEnd/>
            <a:tailEnd/>
          </a:ln>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7" name="Freeform 8"/>
          <p:cNvSpPr>
            <a:spLocks/>
          </p:cNvSpPr>
          <p:nvPr/>
        </p:nvSpPr>
        <p:spPr bwMode="gray">
          <a:xfrm rot="12136975" flipH="1">
            <a:off x="4584700" y="4025900"/>
            <a:ext cx="1476375" cy="1909763"/>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BA3D9">
                  <a:alpha val="32001"/>
                </a:srgbClr>
              </a:gs>
              <a:gs pos="100000">
                <a:srgbClr val="AD83EB"/>
              </a:gs>
            </a:gsLst>
            <a:lin ang="0" scaled="1"/>
          </a:gradFill>
          <a:ln w="12700">
            <a:noFill/>
            <a:round/>
            <a:headEnd/>
            <a:tailEnd/>
          </a:ln>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18" name="Freeform 8"/>
          <p:cNvSpPr>
            <a:spLocks/>
          </p:cNvSpPr>
          <p:nvPr/>
        </p:nvSpPr>
        <p:spPr bwMode="gray">
          <a:xfrm rot="19682932" flipV="1">
            <a:off x="4987925" y="3213100"/>
            <a:ext cx="1584325" cy="10795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BA3D9">
                  <a:alpha val="32001"/>
                </a:srgbClr>
              </a:gs>
              <a:gs pos="100000">
                <a:srgbClr val="AD83EB"/>
              </a:gs>
            </a:gsLst>
            <a:lin ang="0" scaled="1"/>
          </a:gradFill>
          <a:ln w="12700">
            <a:noFill/>
            <a:round/>
            <a:headEnd/>
            <a:tailEnd/>
          </a:ln>
        </p:spPr>
        <p:txBody>
          <a:bodyPr/>
          <a:lstStyle/>
          <a:p>
            <a:pPr>
              <a:defRPr/>
            </a:pPr>
            <a:endParaRPr lang="zh-CN" altLang="en-US" b="1">
              <a:effectLst>
                <a:outerShdw blurRad="38100" dist="38100" dir="2700000" algn="tl">
                  <a:srgbClr val="000000">
                    <a:alpha val="43137"/>
                  </a:srgbClr>
                </a:outerShdw>
              </a:effectLst>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ea typeface="黑体" pitchFamily="2" charset="-122"/>
              </a:rPr>
              <a:t>一、基础条件</a:t>
            </a:r>
            <a:endParaRPr lang="zh-CN" altLang="en-US" dirty="0" smtClean="0">
              <a:effectLst>
                <a:outerShdw blurRad="38100" dist="38100" dir="2700000" algn="tl">
                  <a:srgbClr val="000000">
                    <a:alpha val="43137"/>
                  </a:srgbClr>
                </a:outerShdw>
              </a:effectLst>
            </a:endParaRPr>
          </a:p>
        </p:txBody>
      </p:sp>
      <p:sp>
        <p:nvSpPr>
          <p:cNvPr id="60418" name="文本占位符 2"/>
          <p:cNvSpPr>
            <a:spLocks noGrp="1"/>
          </p:cNvSpPr>
          <p:nvPr>
            <p:ph type="body" sz="half" idx="1"/>
          </p:nvPr>
        </p:nvSpPr>
        <p:spPr>
          <a:xfrm>
            <a:off x="541338" y="1196975"/>
            <a:ext cx="4102100" cy="2663825"/>
          </a:xfrm>
        </p:spPr>
        <p:txBody>
          <a:bodyPr/>
          <a:lstStyle/>
          <a:p>
            <a:pPr eaLnBrk="1" hangingPunct="1">
              <a:lnSpc>
                <a:spcPct val="150000"/>
              </a:lnSpc>
              <a:spcBef>
                <a:spcPct val="25000"/>
              </a:spcBef>
              <a:buClr>
                <a:srgbClr val="FF3300"/>
              </a:buClr>
              <a:buFont typeface="Wingdings" pitchFamily="2" charset="2"/>
              <a:buNone/>
              <a:defRPr/>
            </a:pPr>
            <a:r>
              <a:rPr lang="en-US" altLang="zh-CN" sz="1800" dirty="0" smtClean="0">
                <a:solidFill>
                  <a:srgbClr val="FF0000"/>
                </a:solidFill>
                <a:effectLst>
                  <a:outerShdw blurRad="38100" dist="38100" dir="2700000" algn="tl">
                    <a:srgbClr val="000000">
                      <a:alpha val="43137"/>
                    </a:srgbClr>
                  </a:outerShdw>
                </a:effectLst>
                <a:latin typeface="+mn-ea"/>
                <a:cs typeface="Times New Roman" pitchFamily="18" charset="0"/>
              </a:rPr>
              <a:t>2010</a:t>
            </a:r>
            <a:r>
              <a:rPr lang="zh-CN" altLang="en-US" sz="1800" dirty="0" smtClean="0">
                <a:solidFill>
                  <a:srgbClr val="FF0000"/>
                </a:solidFill>
                <a:effectLst>
                  <a:outerShdw blurRad="38100" dist="38100" dir="2700000" algn="tl">
                    <a:srgbClr val="000000">
                      <a:alpha val="43137"/>
                    </a:srgbClr>
                  </a:outerShdw>
                </a:effectLst>
                <a:latin typeface="+mn-ea"/>
                <a:cs typeface="Times New Roman" pitchFamily="18" charset="0"/>
              </a:rPr>
              <a:t>年至今：</a:t>
            </a:r>
            <a:endParaRPr lang="en-US" altLang="zh-CN" sz="1800" dirty="0" smtClean="0">
              <a:solidFill>
                <a:srgbClr val="FF0000"/>
              </a:solidFill>
              <a:effectLst>
                <a:outerShdw blurRad="38100" dist="38100" dir="2700000" algn="tl">
                  <a:srgbClr val="000000">
                    <a:alpha val="43137"/>
                  </a:srgbClr>
                </a:outerShdw>
              </a:effectLst>
              <a:latin typeface="+mn-ea"/>
              <a:cs typeface="Times New Roman" pitchFamily="18" charset="0"/>
            </a:endParaRPr>
          </a:p>
          <a:p>
            <a:pPr eaLnBrk="1" hangingPunct="1">
              <a:lnSpc>
                <a:spcPct val="150000"/>
              </a:lnSpc>
              <a:spcBef>
                <a:spcPct val="25000"/>
              </a:spcBef>
              <a:buClr>
                <a:srgbClr val="FF3300"/>
              </a:buClr>
              <a:buFont typeface="Wingdings" pitchFamily="2" charset="2"/>
              <a:buChar char="Ø"/>
              <a:defRPr/>
            </a:pP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国家科技进步二等奖</a:t>
            </a:r>
            <a:r>
              <a:rPr lang="en-US" altLang="zh-CN" sz="1800" dirty="0" smtClean="0">
                <a:solidFill>
                  <a:schemeClr val="tx2"/>
                </a:solidFill>
                <a:effectLst>
                  <a:outerShdw blurRad="38100" dist="38100" dir="2700000" algn="tl">
                    <a:srgbClr val="000000">
                      <a:alpha val="43137"/>
                    </a:srgbClr>
                  </a:outerShdw>
                </a:effectLst>
                <a:latin typeface="+mn-ea"/>
                <a:cs typeface="Times New Roman" pitchFamily="18" charset="0"/>
              </a:rPr>
              <a:t>1</a:t>
            </a: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项</a:t>
            </a:r>
            <a:endParaRPr lang="en-US" altLang="zh-CN" sz="1800" dirty="0" smtClean="0">
              <a:solidFill>
                <a:schemeClr val="tx2"/>
              </a:solidFill>
              <a:effectLst>
                <a:outerShdw blurRad="38100" dist="38100" dir="2700000" algn="tl">
                  <a:srgbClr val="000000">
                    <a:alpha val="43137"/>
                  </a:srgbClr>
                </a:outerShdw>
              </a:effectLst>
              <a:latin typeface="+mn-ea"/>
              <a:cs typeface="Times New Roman" pitchFamily="18" charset="0"/>
            </a:endParaRPr>
          </a:p>
          <a:p>
            <a:pPr eaLnBrk="1" hangingPunct="1">
              <a:lnSpc>
                <a:spcPct val="150000"/>
              </a:lnSpc>
              <a:spcBef>
                <a:spcPct val="25000"/>
              </a:spcBef>
              <a:buClr>
                <a:srgbClr val="FF3300"/>
              </a:buClr>
              <a:buFont typeface="Wingdings" pitchFamily="2" charset="2"/>
              <a:buChar char="Ø"/>
              <a:defRPr/>
            </a:pP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山东省自然科学一等奖</a:t>
            </a:r>
            <a:r>
              <a:rPr lang="en-US" altLang="zh-CN" sz="1800" dirty="0" smtClean="0">
                <a:solidFill>
                  <a:schemeClr val="tx2"/>
                </a:solidFill>
                <a:effectLst>
                  <a:outerShdw blurRad="38100" dist="38100" dir="2700000" algn="tl">
                    <a:srgbClr val="000000">
                      <a:alpha val="43137"/>
                    </a:srgbClr>
                  </a:outerShdw>
                </a:effectLst>
                <a:latin typeface="+mn-ea"/>
                <a:cs typeface="Times New Roman" pitchFamily="18" charset="0"/>
              </a:rPr>
              <a:t>1</a:t>
            </a: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项</a:t>
            </a:r>
            <a:endParaRPr lang="en-US" altLang="zh-CN" sz="1800" dirty="0" smtClean="0">
              <a:solidFill>
                <a:schemeClr val="tx2"/>
              </a:solidFill>
              <a:effectLst>
                <a:outerShdw blurRad="38100" dist="38100" dir="2700000" algn="tl">
                  <a:srgbClr val="000000">
                    <a:alpha val="43137"/>
                  </a:srgbClr>
                </a:outerShdw>
              </a:effectLst>
              <a:latin typeface="+mn-ea"/>
              <a:cs typeface="Times New Roman" pitchFamily="18" charset="0"/>
            </a:endParaRPr>
          </a:p>
          <a:p>
            <a:pPr eaLnBrk="1" hangingPunct="1">
              <a:lnSpc>
                <a:spcPct val="150000"/>
              </a:lnSpc>
              <a:spcBef>
                <a:spcPct val="25000"/>
              </a:spcBef>
              <a:buClr>
                <a:srgbClr val="FF3300"/>
              </a:buClr>
              <a:buFont typeface="Wingdings" pitchFamily="2" charset="2"/>
              <a:buChar char="Ø"/>
              <a:defRPr/>
            </a:pP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山东省科技进步一等奖</a:t>
            </a:r>
            <a:r>
              <a:rPr lang="en-US" altLang="zh-CN" sz="1800" dirty="0" smtClean="0">
                <a:solidFill>
                  <a:schemeClr val="tx2"/>
                </a:solidFill>
                <a:effectLst>
                  <a:outerShdw blurRad="38100" dist="38100" dir="2700000" algn="tl">
                    <a:srgbClr val="000000">
                      <a:alpha val="43137"/>
                    </a:srgbClr>
                  </a:outerShdw>
                </a:effectLst>
                <a:latin typeface="+mn-ea"/>
                <a:cs typeface="Times New Roman" pitchFamily="18" charset="0"/>
              </a:rPr>
              <a:t>1</a:t>
            </a: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项</a:t>
            </a:r>
            <a:endParaRPr lang="en-US" altLang="zh-CN" sz="1800" dirty="0" smtClean="0">
              <a:solidFill>
                <a:schemeClr val="tx2"/>
              </a:solidFill>
              <a:effectLst>
                <a:outerShdw blurRad="38100" dist="38100" dir="2700000" algn="tl">
                  <a:srgbClr val="000000">
                    <a:alpha val="43137"/>
                  </a:srgbClr>
                </a:outerShdw>
              </a:effectLst>
              <a:latin typeface="+mn-ea"/>
              <a:cs typeface="Times New Roman" pitchFamily="18" charset="0"/>
            </a:endParaRPr>
          </a:p>
          <a:p>
            <a:pPr eaLnBrk="1" hangingPunct="1">
              <a:lnSpc>
                <a:spcPct val="150000"/>
              </a:lnSpc>
              <a:spcBef>
                <a:spcPct val="25000"/>
              </a:spcBef>
              <a:buClr>
                <a:srgbClr val="FF3300"/>
              </a:buClr>
              <a:buFont typeface="Wingdings" pitchFamily="2" charset="2"/>
              <a:buChar char="Ø"/>
              <a:defRPr/>
            </a:pP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其他省部级一等奖</a:t>
            </a:r>
            <a:r>
              <a:rPr lang="en-US" altLang="zh-CN" sz="1800" dirty="0" smtClean="0">
                <a:solidFill>
                  <a:schemeClr val="tx2"/>
                </a:solidFill>
                <a:effectLst>
                  <a:outerShdw blurRad="38100" dist="38100" dir="2700000" algn="tl">
                    <a:srgbClr val="000000">
                      <a:alpha val="43137"/>
                    </a:srgbClr>
                  </a:outerShdw>
                </a:effectLst>
                <a:latin typeface="+mn-ea"/>
                <a:cs typeface="Times New Roman" pitchFamily="18" charset="0"/>
              </a:rPr>
              <a:t>3</a:t>
            </a:r>
            <a:r>
              <a:rPr lang="zh-CN" altLang="en-US" sz="1800" dirty="0" smtClean="0">
                <a:solidFill>
                  <a:schemeClr val="tx2"/>
                </a:solidFill>
                <a:effectLst>
                  <a:outerShdw blurRad="38100" dist="38100" dir="2700000" algn="tl">
                    <a:srgbClr val="000000">
                      <a:alpha val="43137"/>
                    </a:srgbClr>
                  </a:outerShdw>
                </a:effectLst>
                <a:latin typeface="+mn-ea"/>
                <a:cs typeface="Times New Roman" pitchFamily="18" charset="0"/>
              </a:rPr>
              <a:t>项</a:t>
            </a:r>
          </a:p>
        </p:txBody>
      </p:sp>
      <p:pic>
        <p:nvPicPr>
          <p:cNvPr id="22531" name="图片 18" descr="C:\Documents and Settings\Administrator\桌面\附件材料\7.科研奖励证书\复件 2010国家科技进步二等奖.jpg"/>
          <p:cNvPicPr>
            <a:picLocks noChangeAspect="1" noChangeArrowheads="1"/>
          </p:cNvPicPr>
          <p:nvPr/>
        </p:nvPicPr>
        <p:blipFill>
          <a:blip r:embed="rId2" cstate="print"/>
          <a:srcRect/>
          <a:stretch>
            <a:fillRect/>
          </a:stretch>
        </p:blipFill>
        <p:spPr bwMode="auto">
          <a:xfrm>
            <a:off x="3816350" y="1135063"/>
            <a:ext cx="1927225" cy="2611437"/>
          </a:xfrm>
          <a:prstGeom prst="rect">
            <a:avLst/>
          </a:prstGeom>
          <a:noFill/>
          <a:ln w="9525">
            <a:noFill/>
            <a:miter lim="800000"/>
            <a:headEnd/>
            <a:tailEnd/>
          </a:ln>
        </p:spPr>
      </p:pic>
      <p:pic>
        <p:nvPicPr>
          <p:cNvPr id="22532" name="图片 19" descr="C:\Documents and Settings\Administrator\桌面\附件材料\7.科研奖励证书\新建文件夹\复件 刘晨光-2011中国石油科技进步一等奖-FDS-1柴油加氢催化剂.jpg"/>
          <p:cNvPicPr>
            <a:picLocks noChangeAspect="1" noChangeArrowheads="1"/>
          </p:cNvPicPr>
          <p:nvPr/>
        </p:nvPicPr>
        <p:blipFill>
          <a:blip r:embed="rId3" cstate="print"/>
          <a:srcRect/>
          <a:stretch>
            <a:fillRect/>
          </a:stretch>
        </p:blipFill>
        <p:spPr bwMode="auto">
          <a:xfrm>
            <a:off x="5222875" y="3846513"/>
            <a:ext cx="2046288" cy="2611437"/>
          </a:xfrm>
          <a:prstGeom prst="rect">
            <a:avLst/>
          </a:prstGeom>
          <a:noFill/>
          <a:ln w="9525">
            <a:noFill/>
            <a:miter lim="800000"/>
            <a:headEnd/>
            <a:tailEnd/>
          </a:ln>
        </p:spPr>
      </p:pic>
      <p:pic>
        <p:nvPicPr>
          <p:cNvPr id="22533" name="图片 20" descr="C:\Documents and Settings\Administrator\桌面\附件材料\7.科研奖励证书\复件 田原宇-2012山东省科技进步一等奖.jpg"/>
          <p:cNvPicPr>
            <a:picLocks noChangeAspect="1" noChangeArrowheads="1"/>
          </p:cNvPicPr>
          <p:nvPr/>
        </p:nvPicPr>
        <p:blipFill>
          <a:blip r:embed="rId4" cstate="print"/>
          <a:srcRect/>
          <a:stretch>
            <a:fillRect/>
          </a:stretch>
        </p:blipFill>
        <p:spPr bwMode="auto">
          <a:xfrm>
            <a:off x="5610225" y="1196975"/>
            <a:ext cx="1658938" cy="2495550"/>
          </a:xfrm>
          <a:prstGeom prst="rect">
            <a:avLst/>
          </a:prstGeom>
          <a:noFill/>
          <a:ln w="9525">
            <a:noFill/>
            <a:miter lim="800000"/>
            <a:headEnd/>
            <a:tailEnd/>
          </a:ln>
        </p:spPr>
      </p:pic>
      <p:pic>
        <p:nvPicPr>
          <p:cNvPr id="22534" name="图片 21" descr="C:\Documents and Settings\Administrator\桌面\附件材料\7.科研奖励证书\新建文件夹\复件 吴明铂-2012中国石化协会技术发明一等奖-多孔炭的可控制备及其在环保领域中的应用.jpg"/>
          <p:cNvPicPr>
            <a:picLocks noChangeAspect="1" noChangeArrowheads="1"/>
          </p:cNvPicPr>
          <p:nvPr/>
        </p:nvPicPr>
        <p:blipFill>
          <a:blip r:embed="rId5" cstate="print"/>
          <a:srcRect/>
          <a:stretch>
            <a:fillRect/>
          </a:stretch>
        </p:blipFill>
        <p:spPr bwMode="auto">
          <a:xfrm>
            <a:off x="3143250" y="3860800"/>
            <a:ext cx="2038350" cy="2663825"/>
          </a:xfrm>
          <a:prstGeom prst="rect">
            <a:avLst/>
          </a:prstGeom>
          <a:noFill/>
          <a:ln w="9525">
            <a:noFill/>
            <a:miter lim="800000"/>
            <a:headEnd/>
            <a:tailEnd/>
          </a:ln>
        </p:spPr>
      </p:pic>
      <p:pic>
        <p:nvPicPr>
          <p:cNvPr id="22535" name="图片 22" descr="C:\Documents and Settings\Administrator\Local Settings\Temporary Internet Files\Content.Word\刘东-2012中国石化协会科技进步一等奖-减压渣油供氢减粘—延迟焦化组合工艺.jpg"/>
          <p:cNvPicPr>
            <a:picLocks noChangeAspect="1" noChangeArrowheads="1"/>
          </p:cNvPicPr>
          <p:nvPr/>
        </p:nvPicPr>
        <p:blipFill>
          <a:blip r:embed="rId6" cstate="print"/>
          <a:srcRect/>
          <a:stretch>
            <a:fillRect/>
          </a:stretch>
        </p:blipFill>
        <p:spPr bwMode="auto">
          <a:xfrm>
            <a:off x="1190625" y="3846513"/>
            <a:ext cx="1952625" cy="2665412"/>
          </a:xfrm>
          <a:prstGeom prst="rect">
            <a:avLst/>
          </a:prstGeom>
          <a:noFill/>
          <a:ln w="9525">
            <a:noFill/>
            <a:miter lim="800000"/>
            <a:headEnd/>
            <a:tailEnd/>
          </a:ln>
        </p:spPr>
      </p:pic>
      <p:pic>
        <p:nvPicPr>
          <p:cNvPr id="22536" name="图片 23" descr="C:\Documents and Settings\Administrator\桌面\附件材料\7.科研奖励证书\复件 薛庆忠-郑经堂-2011-山东省自然科学一等奖-新型碳基复合材料中的表面与界面效应.jpg"/>
          <p:cNvPicPr>
            <a:picLocks noChangeAspect="1" noChangeArrowheads="1"/>
          </p:cNvPicPr>
          <p:nvPr/>
        </p:nvPicPr>
        <p:blipFill>
          <a:blip r:embed="rId7" cstate="print"/>
          <a:srcRect/>
          <a:stretch>
            <a:fillRect/>
          </a:stretch>
        </p:blipFill>
        <p:spPr bwMode="auto">
          <a:xfrm>
            <a:off x="7269163" y="1135063"/>
            <a:ext cx="1858962" cy="271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188913"/>
            <a:ext cx="9144000" cy="647700"/>
          </a:xfrm>
        </p:spPr>
        <p:txBody>
          <a:bodyPr>
            <a:normAutofit/>
          </a:bodyPr>
          <a:lstStyle/>
          <a:p>
            <a:pPr>
              <a:defRPr/>
            </a:pPr>
            <a:r>
              <a:rPr lang="zh-CN" altLang="en-US" dirty="0" smtClean="0">
                <a:effectLst>
                  <a:outerShdw blurRad="38100" dist="38100" dir="2700000" algn="tl">
                    <a:srgbClr val="000000">
                      <a:alpha val="43137"/>
                    </a:srgbClr>
                  </a:outerShdw>
                </a:effectLst>
                <a:latin typeface="+mn-ea"/>
                <a:ea typeface="+mn-ea"/>
              </a:rPr>
              <a:t>二、重大需求分析</a:t>
            </a:r>
          </a:p>
        </p:txBody>
      </p:sp>
      <p:sp>
        <p:nvSpPr>
          <p:cNvPr id="241667" name="AutoShape 3"/>
          <p:cNvSpPr>
            <a:spLocks noChangeArrowheads="1"/>
          </p:cNvSpPr>
          <p:nvPr/>
        </p:nvSpPr>
        <p:spPr bwMode="gray">
          <a:xfrm>
            <a:off x="2733675" y="3198813"/>
            <a:ext cx="3582988" cy="1566862"/>
          </a:xfrm>
          <a:prstGeom prst="rightArrow">
            <a:avLst>
              <a:gd name="adj1" fmla="val 61093"/>
              <a:gd name="adj2" fmla="val 42050"/>
            </a:avLst>
          </a:prstGeom>
          <a:gradFill rotWithShape="1">
            <a:gsLst>
              <a:gs pos="0">
                <a:srgbClr val="B2B2B2"/>
              </a:gs>
              <a:gs pos="100000">
                <a:srgbClr val="E1E1E1"/>
              </a:gs>
            </a:gsLst>
            <a:lin ang="0" scaled="1"/>
          </a:gradFill>
          <a:ln w="9525" algn="ctr">
            <a:no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41668" name="AutoShape 4"/>
          <p:cNvSpPr>
            <a:spLocks noChangeArrowheads="1"/>
          </p:cNvSpPr>
          <p:nvPr/>
        </p:nvSpPr>
        <p:spPr bwMode="gray">
          <a:xfrm>
            <a:off x="2527300" y="3467100"/>
            <a:ext cx="3648075" cy="1006475"/>
          </a:xfrm>
          <a:prstGeom prst="rightArrow">
            <a:avLst>
              <a:gd name="adj1" fmla="val 53880"/>
              <a:gd name="adj2" fmla="val 43646"/>
            </a:avLst>
          </a:prstGeom>
          <a:solidFill>
            <a:schemeClr val="accent2"/>
          </a:solidFill>
          <a:ln w="9525" algn="ctr">
            <a:noFill/>
            <a:miter lim="800000"/>
            <a:headEnd/>
            <a:tailEnd/>
          </a:ln>
        </p:spPr>
        <p:txBody>
          <a:bodyPr wrap="none" anchor="ctr"/>
          <a:lstStyle/>
          <a:p>
            <a:pPr>
              <a:defRPr/>
            </a:pPr>
            <a:endParaRPr lang="zh-CN" altLang="en-US" b="1" dirty="0">
              <a:effectLst>
                <a:outerShdw blurRad="38100" dist="38100" dir="2700000" algn="tl">
                  <a:srgbClr val="000000">
                    <a:alpha val="43137"/>
                  </a:srgbClr>
                </a:outerShdw>
              </a:effectLst>
              <a:latin typeface="+mn-ea"/>
              <a:ea typeface="+mn-ea"/>
            </a:endParaRPr>
          </a:p>
        </p:txBody>
      </p:sp>
      <p:grpSp>
        <p:nvGrpSpPr>
          <p:cNvPr id="23556" name="Group 5"/>
          <p:cNvGrpSpPr>
            <a:grpSpLocks/>
          </p:cNvGrpSpPr>
          <p:nvPr/>
        </p:nvGrpSpPr>
        <p:grpSpPr bwMode="auto">
          <a:xfrm>
            <a:off x="766763" y="5256213"/>
            <a:ext cx="1966912" cy="388937"/>
            <a:chOff x="2832" y="2692"/>
            <a:chExt cx="1661" cy="1003"/>
          </a:xfrm>
        </p:grpSpPr>
        <p:grpSp>
          <p:nvGrpSpPr>
            <p:cNvPr id="23570" name="Group 6"/>
            <p:cNvGrpSpPr>
              <a:grpSpLocks/>
            </p:cNvGrpSpPr>
            <p:nvPr/>
          </p:nvGrpSpPr>
          <p:grpSpPr bwMode="auto">
            <a:xfrm>
              <a:off x="2832" y="2692"/>
              <a:ext cx="1660" cy="1003"/>
              <a:chOff x="3098" y="249"/>
              <a:chExt cx="1959" cy="629"/>
            </a:xfrm>
          </p:grpSpPr>
          <p:sp>
            <p:nvSpPr>
              <p:cNvPr id="241686" name="Oval 7"/>
              <p:cNvSpPr>
                <a:spLocks noChangeArrowheads="1"/>
              </p:cNvSpPr>
              <p:nvPr/>
            </p:nvSpPr>
            <p:spPr bwMode="ltGray">
              <a:xfrm>
                <a:off x="3100" y="298"/>
                <a:ext cx="1957" cy="580"/>
              </a:xfrm>
              <a:prstGeom prst="ellipse">
                <a:avLst/>
              </a:prstGeom>
              <a:gradFill rotWithShape="1">
                <a:gsLst>
                  <a:gs pos="0">
                    <a:srgbClr val="636363"/>
                  </a:gs>
                  <a:gs pos="50000">
                    <a:srgbClr val="B2B2B2"/>
                  </a:gs>
                  <a:gs pos="100000">
                    <a:srgbClr val="636363"/>
                  </a:gs>
                </a:gsLst>
                <a:lin ang="0" scaled="1"/>
              </a:gradFill>
              <a:ln w="9525" algn="ctr">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99016" name="Oval 8"/>
              <p:cNvSpPr>
                <a:spLocks noChangeArrowheads="1"/>
              </p:cNvSpPr>
              <p:nvPr/>
            </p:nvSpPr>
            <p:spPr bwMode="ltGray">
              <a:xfrm>
                <a:off x="3098" y="249"/>
                <a:ext cx="1959" cy="580"/>
              </a:xfrm>
              <a:prstGeom prst="ellipse">
                <a:avLst/>
              </a:prstGeom>
              <a:gradFill rotWithShape="1">
                <a:gsLst>
                  <a:gs pos="0">
                    <a:schemeClr val="tx2"/>
                  </a:gs>
                  <a:gs pos="100000">
                    <a:schemeClr val="tx2">
                      <a:gamma/>
                      <a:tint val="33725"/>
                      <a:invGamma/>
                    </a:schemeClr>
                  </a:gs>
                </a:gsLst>
                <a:lin ang="5400000" scaled="1"/>
              </a:gradFill>
              <a:ln w="9525" algn="ctr">
                <a:noFill/>
                <a:round/>
                <a:headEnd/>
                <a:tailEnd/>
              </a:ln>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241685" name="Oval 9"/>
            <p:cNvSpPr>
              <a:spLocks noChangeArrowheads="1"/>
            </p:cNvSpPr>
            <p:nvPr/>
          </p:nvSpPr>
          <p:spPr bwMode="ltGray">
            <a:xfrm>
              <a:off x="2840" y="2692"/>
              <a:ext cx="1653" cy="909"/>
            </a:xfrm>
            <a:prstGeom prst="ellipse">
              <a:avLst/>
            </a:prstGeom>
            <a:gradFill rotWithShape="1">
              <a:gsLst>
                <a:gs pos="0">
                  <a:srgbClr val="737373"/>
                </a:gs>
                <a:gs pos="50000">
                  <a:srgbClr val="C0C0C0"/>
                </a:gs>
                <a:gs pos="100000">
                  <a:srgbClr val="737373"/>
                </a:gs>
              </a:gsLst>
              <a:lin ang="2700000" scaled="1"/>
            </a:gradFill>
            <a:ln w="9525">
              <a:noFill/>
              <a:round/>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grpSp>
      <p:sp>
        <p:nvSpPr>
          <p:cNvPr id="241670" name="Rectangle 10"/>
          <p:cNvSpPr>
            <a:spLocks noChangeArrowheads="1"/>
          </p:cNvSpPr>
          <p:nvPr/>
        </p:nvSpPr>
        <p:spPr bwMode="gray">
          <a:xfrm>
            <a:off x="1479550" y="5130800"/>
            <a:ext cx="476250" cy="309563"/>
          </a:xfrm>
          <a:prstGeom prst="rect">
            <a:avLst/>
          </a:prstGeom>
          <a:gradFill rotWithShape="1">
            <a:gsLst>
              <a:gs pos="0">
                <a:srgbClr val="777777"/>
              </a:gs>
              <a:gs pos="100000">
                <a:srgbClr val="D1D1D1"/>
              </a:gs>
            </a:gsLst>
            <a:lin ang="5400000" scaled="1"/>
          </a:gradFill>
          <a:ln w="9525">
            <a:miter lim="800000"/>
            <a:headEnd/>
            <a:tailEnd/>
          </a:ln>
          <a:scene3d>
            <a:camera prst="legacyPerspectiveTop">
              <a:rot lat="21299994" lon="0" rev="0"/>
            </a:camera>
            <a:lightRig rig="legacyFlat3" dir="r"/>
          </a:scene3d>
          <a:sp3d extrusionH="430200" prstMaterial="legacyMatte">
            <a:bevelT w="13500" h="13500" prst="angle"/>
            <a:bevelB w="13500" h="13500" prst="angle"/>
            <a:extrusionClr>
              <a:srgbClr val="777777"/>
            </a:extrusionClr>
          </a:sp3d>
        </p:spPr>
        <p:txBody>
          <a:bodyPr wrap="none" anchor="ctr">
            <a:flatTx/>
          </a:bodyP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41672" name="Rectangle 12"/>
          <p:cNvSpPr>
            <a:spLocks noChangeArrowheads="1"/>
          </p:cNvSpPr>
          <p:nvPr/>
        </p:nvSpPr>
        <p:spPr bwMode="ltGray">
          <a:xfrm>
            <a:off x="698500" y="2420938"/>
            <a:ext cx="2035175" cy="2709862"/>
          </a:xfrm>
          <a:prstGeom prst="rect">
            <a:avLst/>
          </a:prstGeom>
          <a:gradFill flip="none" rotWithShape="1">
            <a:gsLst>
              <a:gs pos="0">
                <a:srgbClr val="7FC3ED">
                  <a:tint val="66000"/>
                  <a:satMod val="160000"/>
                </a:srgbClr>
              </a:gs>
              <a:gs pos="50000">
                <a:srgbClr val="7FC3ED">
                  <a:tint val="44500"/>
                  <a:satMod val="160000"/>
                </a:srgbClr>
              </a:gs>
              <a:gs pos="100000">
                <a:srgbClr val="7FC3ED">
                  <a:tint val="23500"/>
                  <a:satMod val="160000"/>
                </a:srgbClr>
              </a:gs>
            </a:gsLst>
            <a:lin ang="16200000" scaled="1"/>
            <a:tileRect/>
          </a:gradFill>
          <a:ln w="28575" algn="ctr">
            <a:solidFill>
              <a:srgbClr val="C0C0C0"/>
            </a:solidFill>
            <a:miter lim="800000"/>
            <a:headEnd/>
            <a:tailEnd/>
          </a:ln>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41673" name="Text Box 13"/>
          <p:cNvSpPr txBox="1">
            <a:spLocks noChangeArrowheads="1"/>
          </p:cNvSpPr>
          <p:nvPr/>
        </p:nvSpPr>
        <p:spPr bwMode="black">
          <a:xfrm>
            <a:off x="766763" y="2471738"/>
            <a:ext cx="1905000" cy="2651125"/>
          </a:xfrm>
          <a:prstGeom prst="rect">
            <a:avLst/>
          </a:prstGeom>
          <a:noFill/>
          <a:ln w="9525">
            <a:noFill/>
            <a:miter lim="800000"/>
            <a:headEnd/>
            <a:tailEnd/>
          </a:ln>
        </p:spPr>
        <p:txBody>
          <a:bodyPr>
            <a:spAutoFit/>
          </a:bodyPr>
          <a:lstStyle/>
          <a:p>
            <a:pPr marL="120650" indent="-120650">
              <a:lnSpc>
                <a:spcPct val="150000"/>
              </a:lnSpc>
              <a:spcBef>
                <a:spcPct val="30000"/>
              </a:spcBef>
              <a:buClr>
                <a:srgbClr val="CC0000"/>
              </a:buClr>
              <a:buFont typeface="Wingdings" pitchFamily="2" charset="2"/>
              <a:buChar char="u"/>
              <a:defRPr/>
            </a:pPr>
            <a:r>
              <a:rPr lang="zh-CN" altLang="en-US" b="1">
                <a:effectLst>
                  <a:outerShdw blurRad="38100" dist="38100" dir="2700000" algn="tl">
                    <a:srgbClr val="C0C0C0"/>
                  </a:outerShdw>
                </a:effectLst>
                <a:latin typeface="黑体" pitchFamily="2" charset="-122"/>
                <a:ea typeface="黑体" pitchFamily="2" charset="-122"/>
              </a:rPr>
              <a:t>劣质石油资源科技发展</a:t>
            </a:r>
            <a:r>
              <a:rPr lang="zh-CN" altLang="en-US" b="1">
                <a:solidFill>
                  <a:srgbClr val="FF0000"/>
                </a:solidFill>
                <a:effectLst>
                  <a:outerShdw blurRad="38100" dist="38100" dir="2700000" algn="tl">
                    <a:srgbClr val="C0C0C0"/>
                  </a:outerShdw>
                </a:effectLst>
                <a:latin typeface="黑体" pitchFamily="2" charset="-122"/>
                <a:ea typeface="黑体" pitchFamily="2" charset="-122"/>
              </a:rPr>
              <a:t>急需协同创新</a:t>
            </a:r>
            <a:endParaRPr lang="en-US" altLang="zh-CN" b="1">
              <a:solidFill>
                <a:srgbClr val="FF0000"/>
              </a:solidFill>
              <a:effectLst>
                <a:outerShdw blurRad="38100" dist="38100" dir="2700000" algn="tl">
                  <a:srgbClr val="C0C0C0"/>
                </a:outerShdw>
              </a:effectLst>
              <a:latin typeface="黑体" pitchFamily="2" charset="-122"/>
              <a:ea typeface="黑体" pitchFamily="2" charset="-122"/>
            </a:endParaRPr>
          </a:p>
          <a:p>
            <a:pPr marL="120650" indent="-120650">
              <a:lnSpc>
                <a:spcPct val="150000"/>
              </a:lnSpc>
              <a:spcBef>
                <a:spcPct val="30000"/>
              </a:spcBef>
              <a:buClr>
                <a:srgbClr val="CC0000"/>
              </a:buClr>
              <a:buFont typeface="Wingdings" pitchFamily="2" charset="2"/>
              <a:buChar char="u"/>
              <a:defRPr/>
            </a:pPr>
            <a:r>
              <a:rPr lang="zh-CN" altLang="en-US" b="1">
                <a:effectLst>
                  <a:outerShdw blurRad="38100" dist="38100" dir="2700000" algn="tl">
                    <a:srgbClr val="C0C0C0"/>
                  </a:outerShdw>
                </a:effectLst>
                <a:latin typeface="黑体" pitchFamily="2" charset="-122"/>
                <a:ea typeface="黑体" pitchFamily="2" charset="-122"/>
              </a:rPr>
              <a:t>劣质石油资源将成为</a:t>
            </a:r>
            <a:r>
              <a:rPr lang="zh-CN" altLang="en-US" b="1">
                <a:solidFill>
                  <a:srgbClr val="FF0000"/>
                </a:solidFill>
                <a:effectLst>
                  <a:outerShdw blurRad="38100" dist="38100" dir="2700000" algn="tl">
                    <a:srgbClr val="C0C0C0"/>
                  </a:outerShdw>
                </a:effectLst>
                <a:latin typeface="黑体" pitchFamily="2" charset="-122"/>
                <a:ea typeface="黑体" pitchFamily="2" charset="-122"/>
              </a:rPr>
              <a:t>战略性接替能源</a:t>
            </a:r>
            <a:endParaRPr lang="en-US" altLang="zh-CN" b="1">
              <a:solidFill>
                <a:srgbClr val="FF0000"/>
              </a:solidFill>
              <a:effectLst>
                <a:outerShdw blurRad="38100" dist="38100" dir="2700000" algn="tl">
                  <a:srgbClr val="C0C0C0"/>
                </a:outerShdw>
              </a:effectLst>
              <a:latin typeface="黑体" pitchFamily="2" charset="-122"/>
              <a:ea typeface="黑体" pitchFamily="2" charset="-122"/>
            </a:endParaRPr>
          </a:p>
        </p:txBody>
      </p:sp>
      <p:grpSp>
        <p:nvGrpSpPr>
          <p:cNvPr id="23560" name="AutoShape 14"/>
          <p:cNvGrpSpPr>
            <a:grpSpLocks/>
          </p:cNvGrpSpPr>
          <p:nvPr/>
        </p:nvGrpSpPr>
        <p:grpSpPr bwMode="auto">
          <a:xfrm>
            <a:off x="6376988" y="2085975"/>
            <a:ext cx="2127250" cy="3621088"/>
            <a:chOff x="4017" y="1421"/>
            <a:chExt cx="1340" cy="2139"/>
          </a:xfrm>
        </p:grpSpPr>
        <p:pic>
          <p:nvPicPr>
            <p:cNvPr id="23568" name="AutoShape 14"/>
            <p:cNvPicPr>
              <a:picLocks noChangeArrowheads="1"/>
            </p:cNvPicPr>
            <p:nvPr/>
          </p:nvPicPr>
          <p:blipFill>
            <a:blip r:embed="rId2" cstate="print"/>
            <a:srcRect/>
            <a:stretch>
              <a:fillRect/>
            </a:stretch>
          </p:blipFill>
          <p:spPr bwMode="gray">
            <a:xfrm>
              <a:off x="4017" y="1421"/>
              <a:ext cx="1340" cy="2139"/>
            </a:xfrm>
            <a:prstGeom prst="rect">
              <a:avLst/>
            </a:prstGeom>
            <a:noFill/>
            <a:ln w="9525">
              <a:noFill/>
              <a:miter lim="800000"/>
              <a:headEnd/>
              <a:tailEnd/>
            </a:ln>
          </p:spPr>
        </p:pic>
        <p:sp>
          <p:nvSpPr>
            <p:cNvPr id="23561" name="Text Box 9"/>
            <p:cNvSpPr txBox="1">
              <a:spLocks noChangeArrowheads="1"/>
            </p:cNvSpPr>
            <p:nvPr/>
          </p:nvSpPr>
          <p:spPr bwMode="auto">
            <a:xfrm rot="5400000">
              <a:off x="3713" y="1913"/>
              <a:ext cx="1945" cy="1148"/>
            </a:xfrm>
            <a:prstGeom prst="rect">
              <a:avLst/>
            </a:prstGeom>
            <a:noFill/>
            <a:ln w="9525">
              <a:noFill/>
              <a:miter lim="800000"/>
              <a:headEnd/>
              <a:tailEnd/>
            </a:ln>
          </p:spPr>
          <p:txBody>
            <a:bodyPr rot="10800000" vert="eaVert" wrap="none" anchor="ctr"/>
            <a:lstStyle/>
            <a:p>
              <a:pPr>
                <a:defRPr/>
              </a:pPr>
              <a:endParaRPr lang="zh-CN" altLang="en-US" b="1">
                <a:effectLst>
                  <a:outerShdw blurRad="38100" dist="38100" dir="2700000" algn="tl">
                    <a:srgbClr val="C0C0C0"/>
                  </a:outerShdw>
                </a:effectLst>
                <a:latin typeface="黑体" pitchFamily="2" charset="-122"/>
                <a:ea typeface="黑体" pitchFamily="2" charset="-122"/>
              </a:endParaRPr>
            </a:p>
          </p:txBody>
        </p:sp>
      </p:grpSp>
      <p:sp>
        <p:nvSpPr>
          <p:cNvPr id="241679" name="Text Box 17"/>
          <p:cNvSpPr txBox="1">
            <a:spLocks noChangeArrowheads="1"/>
          </p:cNvSpPr>
          <p:nvPr/>
        </p:nvSpPr>
        <p:spPr bwMode="gray">
          <a:xfrm>
            <a:off x="6459538" y="2085975"/>
            <a:ext cx="2044700" cy="3394075"/>
          </a:xfrm>
          <a:prstGeom prst="rect">
            <a:avLst/>
          </a:prstGeom>
          <a:noFill/>
          <a:ln w="9525" algn="ctr">
            <a:noFill/>
            <a:miter lim="800000"/>
            <a:headEnd/>
            <a:tailEnd/>
          </a:ln>
        </p:spPr>
        <p:txBody>
          <a:bodyPr>
            <a:spAutoFit/>
          </a:bodyPr>
          <a:lstStyle/>
          <a:p>
            <a:pPr>
              <a:lnSpc>
                <a:spcPct val="150000"/>
              </a:lnSpc>
              <a:defRPr/>
            </a:pPr>
            <a:r>
              <a:rPr lang="zh-CN" altLang="zh-CN" b="1">
                <a:effectLst>
                  <a:outerShdw blurRad="38100" dist="38100" dir="2700000" algn="tl">
                    <a:srgbClr val="C0C0C0"/>
                  </a:outerShdw>
                </a:effectLst>
                <a:latin typeface="黑体" pitchFamily="2" charset="-122"/>
                <a:ea typeface="黑体" pitchFamily="2" charset="-122"/>
              </a:rPr>
              <a:t>加强校企协同创新，研究劣质重油</a:t>
            </a:r>
            <a:r>
              <a:rPr lang="zh-CN" altLang="en-US" b="1">
                <a:effectLst>
                  <a:outerShdw blurRad="38100" dist="38100" dir="2700000" algn="tl">
                    <a:srgbClr val="C0C0C0"/>
                  </a:outerShdw>
                </a:effectLst>
                <a:latin typeface="黑体" pitchFamily="2" charset="-122"/>
                <a:ea typeface="黑体" pitchFamily="2" charset="-122"/>
              </a:rPr>
              <a:t>高效</a:t>
            </a:r>
            <a:r>
              <a:rPr lang="zh-CN" altLang="zh-CN" b="1">
                <a:effectLst>
                  <a:outerShdw blurRad="38100" dist="38100" dir="2700000" algn="tl">
                    <a:srgbClr val="C0C0C0"/>
                  </a:outerShdw>
                </a:effectLst>
                <a:latin typeface="黑体" pitchFamily="2" charset="-122"/>
                <a:ea typeface="黑体" pitchFamily="2" charset="-122"/>
              </a:rPr>
              <a:t>转化利用，发展关键核心技术，对于国家和山东省的能源战略</a:t>
            </a:r>
            <a:r>
              <a:rPr lang="zh-CN" altLang="en-US" b="1">
                <a:effectLst>
                  <a:outerShdw blurRad="38100" dist="38100" dir="2700000" algn="tl">
                    <a:srgbClr val="C0C0C0"/>
                  </a:outerShdw>
                </a:effectLst>
                <a:latin typeface="黑体" pitchFamily="2" charset="-122"/>
                <a:ea typeface="黑体" pitchFamily="2" charset="-122"/>
              </a:rPr>
              <a:t>、</a:t>
            </a:r>
            <a:r>
              <a:rPr lang="zh-CN" altLang="zh-CN" b="1">
                <a:effectLst>
                  <a:outerShdw blurRad="38100" dist="38100" dir="2700000" algn="tl">
                    <a:srgbClr val="C0C0C0"/>
                  </a:outerShdw>
                </a:effectLst>
                <a:latin typeface="黑体" pitchFamily="2" charset="-122"/>
                <a:ea typeface="黑体" pitchFamily="2" charset="-122"/>
              </a:rPr>
              <a:t>国民经济的可持续发展</a:t>
            </a:r>
            <a:r>
              <a:rPr lang="zh-CN" altLang="en-US" b="1">
                <a:solidFill>
                  <a:srgbClr val="FF0000"/>
                </a:solidFill>
                <a:effectLst>
                  <a:outerShdw blurRad="38100" dist="38100" dir="2700000" algn="tl">
                    <a:srgbClr val="C0C0C0"/>
                  </a:outerShdw>
                </a:effectLst>
                <a:latin typeface="黑体" pitchFamily="2" charset="-122"/>
                <a:ea typeface="黑体" pitchFamily="2" charset="-122"/>
              </a:rPr>
              <a:t>意义重大！</a:t>
            </a:r>
            <a:endParaRPr lang="en-US" altLang="zh-CN" b="1">
              <a:effectLst>
                <a:outerShdw blurRad="38100" dist="38100" dir="2700000" algn="tl">
                  <a:srgbClr val="C0C0C0"/>
                </a:outerShdw>
              </a:effectLst>
              <a:latin typeface="黑体" pitchFamily="2" charset="-122"/>
              <a:ea typeface="黑体" pitchFamily="2" charset="-122"/>
            </a:endParaRPr>
          </a:p>
        </p:txBody>
      </p:sp>
      <p:sp>
        <p:nvSpPr>
          <p:cNvPr id="299026" name="AutoShape 18"/>
          <p:cNvSpPr>
            <a:spLocks noChangeArrowheads="1"/>
          </p:cNvSpPr>
          <p:nvPr/>
        </p:nvSpPr>
        <p:spPr bwMode="gray">
          <a:xfrm flipV="1">
            <a:off x="2857500" y="4159250"/>
            <a:ext cx="3000375" cy="2222500"/>
          </a:xfrm>
          <a:prstGeom prst="downArrowCallout">
            <a:avLst>
              <a:gd name="adj1" fmla="val 14825"/>
              <a:gd name="adj2" fmla="val 15728"/>
              <a:gd name="adj3" fmla="val 16620"/>
              <a:gd name="adj4" fmla="val 74819"/>
            </a:avLst>
          </a:prstGeom>
          <a:gradFill rotWithShape="1">
            <a:gsLst>
              <a:gs pos="0">
                <a:srgbClr val="9CC5D4"/>
              </a:gs>
              <a:gs pos="100000">
                <a:srgbClr val="9CC5D4">
                  <a:gamma/>
                  <a:tint val="34118"/>
                  <a:invGamma/>
                </a:srgbClr>
              </a:gs>
            </a:gsLst>
            <a:lin ang="5400000" scaled="1"/>
          </a:gradFill>
          <a:ln w="28575" algn="ctr">
            <a:solidFill>
              <a:srgbClr val="72B7CC"/>
            </a:solidFill>
            <a:miter lim="800000"/>
            <a:headEnd/>
            <a:tailEnd/>
          </a:ln>
          <a:effectLst>
            <a:outerShdw dist="35921" dir="2700000" algn="ctr" rotWithShape="0">
              <a:srgbClr val="302A32">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99027" name="AutoShape 19"/>
          <p:cNvSpPr>
            <a:spLocks noChangeArrowheads="1"/>
          </p:cNvSpPr>
          <p:nvPr/>
        </p:nvSpPr>
        <p:spPr bwMode="gray">
          <a:xfrm>
            <a:off x="2857500" y="1500188"/>
            <a:ext cx="3000375" cy="2141537"/>
          </a:xfrm>
          <a:prstGeom prst="downArrowCallout">
            <a:avLst>
              <a:gd name="adj1" fmla="val 14587"/>
              <a:gd name="adj2" fmla="val 15476"/>
              <a:gd name="adj3" fmla="val 16620"/>
              <a:gd name="adj4" fmla="val 74819"/>
            </a:avLst>
          </a:prstGeom>
          <a:gradFill rotWithShape="1">
            <a:gsLst>
              <a:gs pos="0">
                <a:srgbClr val="9CC5D4"/>
              </a:gs>
              <a:gs pos="100000">
                <a:srgbClr val="9CC5D4">
                  <a:gamma/>
                  <a:tint val="34118"/>
                  <a:invGamma/>
                </a:srgbClr>
              </a:gs>
            </a:gsLst>
            <a:lin ang="5400000" scaled="1"/>
          </a:gradFill>
          <a:ln w="28575" algn="ctr">
            <a:solidFill>
              <a:srgbClr val="72B7CC"/>
            </a:solidFill>
            <a:miter lim="800000"/>
            <a:headEnd/>
            <a:tailEnd/>
          </a:ln>
          <a:effectLst>
            <a:outerShdw dist="35921" dir="2700000" algn="ctr" rotWithShape="0">
              <a:srgbClr val="302A32">
                <a:alpha val="50000"/>
              </a:srgbClr>
            </a:outerShdw>
          </a:effectLst>
        </p:spPr>
        <p:txBody>
          <a:bodyPr wrap="none" anchor="ctr"/>
          <a:lstStyle/>
          <a:p>
            <a:pPr>
              <a:defRPr/>
            </a:pPr>
            <a:endParaRPr lang="zh-CN" altLang="en-US" b="1">
              <a:effectLst>
                <a:outerShdw blurRad="38100" dist="38100" dir="2700000" algn="tl">
                  <a:srgbClr val="000000">
                    <a:alpha val="43137"/>
                  </a:srgbClr>
                </a:outerShdw>
              </a:effectLst>
              <a:latin typeface="+mn-ea"/>
              <a:ea typeface="+mn-ea"/>
            </a:endParaRPr>
          </a:p>
        </p:txBody>
      </p:sp>
      <p:sp>
        <p:nvSpPr>
          <p:cNvPr id="241682" name="Rectangle 20"/>
          <p:cNvSpPr>
            <a:spLocks noChangeArrowheads="1"/>
          </p:cNvSpPr>
          <p:nvPr/>
        </p:nvSpPr>
        <p:spPr bwMode="gray">
          <a:xfrm>
            <a:off x="2857500" y="1571625"/>
            <a:ext cx="2886075" cy="1354138"/>
          </a:xfrm>
          <a:prstGeom prst="rect">
            <a:avLst/>
          </a:prstGeom>
          <a:noFill/>
          <a:ln w="9525" algn="ctr">
            <a:noFill/>
            <a:miter lim="800000"/>
            <a:headEnd/>
            <a:tailEnd/>
          </a:ln>
        </p:spPr>
        <p:txBody>
          <a:bodyPr>
            <a:spAutoFit/>
          </a:bodyPr>
          <a:lstStyle/>
          <a:p>
            <a:pPr algn="just" eaLnBrk="0" hangingPunct="0">
              <a:lnSpc>
                <a:spcPct val="125000"/>
              </a:lnSpc>
              <a:defRPr/>
            </a:pPr>
            <a:r>
              <a:rPr lang="zh-CN" altLang="en-US" b="1">
                <a:solidFill>
                  <a:srgbClr val="FF0000"/>
                </a:solidFill>
                <a:effectLst>
                  <a:outerShdw blurRad="38100" dist="38100" dir="2700000" algn="tl">
                    <a:srgbClr val="C0C0C0"/>
                  </a:outerShdw>
                </a:effectLst>
                <a:latin typeface="黑体" pitchFamily="2" charset="-122"/>
                <a:ea typeface="黑体" pitchFamily="2" charset="-122"/>
              </a:rPr>
              <a:t>背景：</a:t>
            </a:r>
            <a:r>
              <a:rPr lang="zh-CN" altLang="en-US" sz="1600" b="1">
                <a:solidFill>
                  <a:srgbClr val="1C1C1C"/>
                </a:solidFill>
                <a:effectLst>
                  <a:outerShdw blurRad="38100" dist="38100" dir="2700000" algn="tl">
                    <a:srgbClr val="C0C0C0"/>
                  </a:outerShdw>
                </a:effectLst>
                <a:latin typeface="黑体" pitchFamily="2" charset="-122"/>
                <a:ea typeface="黑体" pitchFamily="2" charset="-122"/>
              </a:rPr>
              <a:t>石油化工是山东省主干产业，山东地方石化企业炼油能力占</a:t>
            </a:r>
            <a:r>
              <a:rPr lang="zh-CN" altLang="en-US" sz="1600" b="1">
                <a:effectLst>
                  <a:outerShdw blurRad="38100" dist="38100" dir="2700000" algn="tl">
                    <a:srgbClr val="C0C0C0"/>
                  </a:outerShdw>
                </a:effectLst>
                <a:latin typeface="黑体" pitchFamily="2" charset="-122"/>
                <a:ea typeface="黑体" pitchFamily="2" charset="-122"/>
              </a:rPr>
              <a:t>全国的</a:t>
            </a:r>
            <a:r>
              <a:rPr lang="en-US" altLang="zh-CN" sz="1600" b="1">
                <a:solidFill>
                  <a:srgbClr val="FF0000"/>
                </a:solidFill>
                <a:effectLst>
                  <a:outerShdw blurRad="38100" dist="38100" dir="2700000" algn="tl">
                    <a:srgbClr val="C0C0C0"/>
                  </a:outerShdw>
                </a:effectLst>
                <a:latin typeface="黑体" pitchFamily="2" charset="-122"/>
                <a:ea typeface="黑体" pitchFamily="2" charset="-122"/>
              </a:rPr>
              <a:t>17%</a:t>
            </a:r>
            <a:r>
              <a:rPr lang="zh-CN" altLang="en-US" sz="1600" b="1">
                <a:effectLst>
                  <a:outerShdw blurRad="38100" dist="38100" dir="2700000" algn="tl">
                    <a:srgbClr val="C0C0C0"/>
                  </a:outerShdw>
                </a:effectLst>
                <a:latin typeface="黑体" pitchFamily="2" charset="-122"/>
                <a:ea typeface="黑体" pitchFamily="2" charset="-122"/>
              </a:rPr>
              <a:t>，加工的原油</a:t>
            </a:r>
            <a:r>
              <a:rPr lang="en-US" altLang="zh-CN" sz="1600" b="1">
                <a:solidFill>
                  <a:srgbClr val="FF0000"/>
                </a:solidFill>
                <a:effectLst>
                  <a:outerShdw blurRad="38100" dist="38100" dir="2700000" algn="tl">
                    <a:srgbClr val="C0C0C0"/>
                  </a:outerShdw>
                </a:effectLst>
                <a:latin typeface="黑体" pitchFamily="2" charset="-122"/>
                <a:ea typeface="黑体" pitchFamily="2" charset="-122"/>
              </a:rPr>
              <a:t>80%</a:t>
            </a:r>
            <a:r>
              <a:rPr lang="zh-CN" altLang="en-US" sz="1600" b="1">
                <a:solidFill>
                  <a:srgbClr val="FF0000"/>
                </a:solidFill>
                <a:effectLst>
                  <a:outerShdw blurRad="38100" dist="38100" dir="2700000" algn="tl">
                    <a:srgbClr val="C0C0C0"/>
                  </a:outerShdw>
                </a:effectLst>
                <a:latin typeface="黑体" pitchFamily="2" charset="-122"/>
                <a:ea typeface="黑体" pitchFamily="2" charset="-122"/>
              </a:rPr>
              <a:t>是</a:t>
            </a:r>
            <a:r>
              <a:rPr lang="zh-CN" altLang="en-US" sz="1600" b="1">
                <a:effectLst>
                  <a:outerShdw blurRad="38100" dist="38100" dir="2700000" algn="tl">
                    <a:srgbClr val="C0C0C0"/>
                  </a:outerShdw>
                </a:effectLst>
                <a:latin typeface="黑体" pitchFamily="2" charset="-122"/>
                <a:ea typeface="黑体" pitchFamily="2" charset="-122"/>
              </a:rPr>
              <a:t>劣质重油</a:t>
            </a:r>
            <a:endParaRPr lang="en-US" altLang="zh-CN" sz="1600" b="1">
              <a:effectLst>
                <a:outerShdw blurRad="38100" dist="38100" dir="2700000" algn="tl">
                  <a:srgbClr val="C0C0C0"/>
                </a:outerShdw>
              </a:effectLst>
              <a:latin typeface="黑体" pitchFamily="2" charset="-122"/>
              <a:ea typeface="黑体" pitchFamily="2" charset="-122"/>
            </a:endParaRPr>
          </a:p>
        </p:txBody>
      </p:sp>
      <p:sp>
        <p:nvSpPr>
          <p:cNvPr id="241683" name="Rectangle 21"/>
          <p:cNvSpPr>
            <a:spLocks noChangeArrowheads="1"/>
          </p:cNvSpPr>
          <p:nvPr/>
        </p:nvSpPr>
        <p:spPr bwMode="gray">
          <a:xfrm>
            <a:off x="2857500" y="4689475"/>
            <a:ext cx="3000375" cy="1692275"/>
          </a:xfrm>
          <a:prstGeom prst="rect">
            <a:avLst/>
          </a:prstGeom>
          <a:noFill/>
          <a:ln w="9525" algn="ctr">
            <a:noFill/>
            <a:miter lim="800000"/>
            <a:headEnd/>
            <a:tailEnd/>
          </a:ln>
        </p:spPr>
        <p:txBody>
          <a:bodyPr>
            <a:spAutoFit/>
          </a:bodyPr>
          <a:lstStyle/>
          <a:p>
            <a:pPr algn="just" eaLnBrk="0" hangingPunct="0">
              <a:lnSpc>
                <a:spcPct val="125000"/>
              </a:lnSpc>
              <a:defRPr/>
            </a:pPr>
            <a:r>
              <a:rPr lang="zh-CN" altLang="en-US" sz="1400" b="1">
                <a:solidFill>
                  <a:srgbClr val="FF0000"/>
                </a:solidFill>
                <a:effectLst>
                  <a:outerShdw blurRad="38100" dist="38100" dir="2700000" algn="tl">
                    <a:srgbClr val="C0C0C0"/>
                  </a:outerShdw>
                </a:effectLst>
                <a:latin typeface="黑体" pitchFamily="2" charset="-122"/>
                <a:ea typeface="黑体" pitchFamily="2" charset="-122"/>
              </a:rPr>
              <a:t>石油资源劣质化趋势：</a:t>
            </a:r>
            <a:endParaRPr lang="en-US" altLang="zh-CN" sz="1400" b="1"/>
          </a:p>
          <a:p>
            <a:pPr algn="just" eaLnBrk="0" hangingPunct="0">
              <a:lnSpc>
                <a:spcPct val="125000"/>
              </a:lnSpc>
              <a:defRPr/>
            </a:pPr>
            <a:r>
              <a:rPr lang="en-US" altLang="zh-CN" sz="1400" b="1">
                <a:effectLst>
                  <a:outerShdw blurRad="38100" dist="38100" dir="2700000" algn="tl">
                    <a:srgbClr val="C0C0C0"/>
                  </a:outerShdw>
                </a:effectLst>
                <a:latin typeface="黑体" pitchFamily="2" charset="-122"/>
                <a:ea typeface="黑体" pitchFamily="2" charset="-122"/>
              </a:rPr>
              <a:t>    </a:t>
            </a:r>
            <a:r>
              <a:rPr lang="zh-CN" altLang="en-US" sz="1400" b="1">
                <a:effectLst>
                  <a:outerShdw blurRad="38100" dist="38100" dir="2700000" algn="tl">
                    <a:srgbClr val="C0C0C0"/>
                  </a:outerShdw>
                </a:effectLst>
                <a:latin typeface="黑体" pitchFamily="2" charset="-122"/>
                <a:ea typeface="黑体" pitchFamily="2" charset="-122"/>
              </a:rPr>
              <a:t>世界已探明常规石油</a:t>
            </a:r>
            <a:r>
              <a:rPr lang="en-US" altLang="zh-CN" sz="1400" b="1">
                <a:effectLst>
                  <a:outerShdw blurRad="38100" dist="38100" dir="2700000" algn="tl">
                    <a:srgbClr val="C0C0C0"/>
                  </a:outerShdw>
                </a:effectLst>
              </a:rPr>
              <a:t>3</a:t>
            </a:r>
            <a:r>
              <a:rPr lang="zh-CN" altLang="en-US" sz="1400" b="1">
                <a:effectLst>
                  <a:outerShdw blurRad="38100" dist="38100" dir="2700000" algn="tl">
                    <a:srgbClr val="C0C0C0"/>
                  </a:outerShdw>
                </a:effectLst>
                <a:latin typeface="黑体" pitchFamily="2" charset="-122"/>
                <a:ea typeface="黑体" pitchFamily="2" charset="-122"/>
              </a:rPr>
              <a:t>万亿桶，已开采约</a:t>
            </a:r>
            <a:r>
              <a:rPr lang="en-US" altLang="zh-CN" sz="1400" b="1">
                <a:effectLst>
                  <a:outerShdw blurRad="38100" dist="38100" dir="2700000" algn="tl">
                    <a:srgbClr val="C0C0C0"/>
                  </a:outerShdw>
                </a:effectLst>
              </a:rPr>
              <a:t>1</a:t>
            </a:r>
            <a:r>
              <a:rPr lang="zh-CN" altLang="en-US" sz="1400" b="1">
                <a:effectLst>
                  <a:outerShdw blurRad="38100" dist="38100" dir="2700000" algn="tl">
                    <a:srgbClr val="C0C0C0"/>
                  </a:outerShdw>
                </a:effectLst>
                <a:latin typeface="黑体" pitchFamily="2" charset="-122"/>
                <a:ea typeface="黑体" pitchFamily="2" charset="-122"/>
              </a:rPr>
              <a:t>万亿桶，探明劣质重油包括加拿大油砂沥青</a:t>
            </a:r>
            <a:r>
              <a:rPr lang="en-US" altLang="zh-CN" sz="1400" b="1">
                <a:effectLst>
                  <a:outerShdw blurRad="38100" dist="38100" dir="2700000" algn="tl">
                    <a:srgbClr val="C0C0C0"/>
                  </a:outerShdw>
                </a:effectLst>
              </a:rPr>
              <a:t>2.5</a:t>
            </a:r>
            <a:r>
              <a:rPr lang="zh-CN" altLang="en-US" sz="1400" b="1">
                <a:effectLst>
                  <a:outerShdw blurRad="38100" dist="38100" dir="2700000" algn="tl">
                    <a:srgbClr val="C0C0C0"/>
                  </a:outerShdw>
                </a:effectLst>
                <a:latin typeface="黑体" pitchFamily="2" charset="-122"/>
                <a:ea typeface="黑体" pitchFamily="2" charset="-122"/>
              </a:rPr>
              <a:t>万亿桶，委油</a:t>
            </a:r>
            <a:r>
              <a:rPr lang="en-US" altLang="zh-CN" sz="1400" b="1">
                <a:effectLst>
                  <a:outerShdw blurRad="38100" dist="38100" dir="2700000" algn="tl">
                    <a:srgbClr val="C0C0C0"/>
                  </a:outerShdw>
                </a:effectLst>
              </a:rPr>
              <a:t>1.2</a:t>
            </a:r>
            <a:r>
              <a:rPr lang="zh-CN" altLang="en-US" sz="1400" b="1">
                <a:effectLst>
                  <a:outerShdw blurRad="38100" dist="38100" dir="2700000" algn="tl">
                    <a:srgbClr val="C0C0C0"/>
                  </a:outerShdw>
                </a:effectLst>
                <a:latin typeface="黑体" pitchFamily="2" charset="-122"/>
                <a:ea typeface="黑体" pitchFamily="2" charset="-122"/>
              </a:rPr>
              <a:t>万亿桶，页岩油</a:t>
            </a:r>
            <a:r>
              <a:rPr lang="en-US" altLang="zh-CN" sz="1400" b="1">
                <a:effectLst>
                  <a:outerShdw blurRad="38100" dist="38100" dir="2700000" algn="tl">
                    <a:srgbClr val="C0C0C0"/>
                  </a:outerShdw>
                </a:effectLst>
              </a:rPr>
              <a:t>2.6</a:t>
            </a:r>
            <a:r>
              <a:rPr lang="zh-CN" altLang="en-US" sz="1400" b="1">
                <a:effectLst>
                  <a:outerShdw blurRad="38100" dist="38100" dir="2700000" algn="tl">
                    <a:srgbClr val="C0C0C0"/>
                  </a:outerShdw>
                </a:effectLst>
                <a:latin typeface="黑体" pitchFamily="2" charset="-122"/>
                <a:ea typeface="黑体" pitchFamily="2" charset="-122"/>
              </a:rPr>
              <a:t>万亿桶，储量远超常规石油资源。</a:t>
            </a:r>
            <a:endParaRPr lang="en-US" altLang="zh-CN" sz="1400" b="1">
              <a:solidFill>
                <a:srgbClr val="FF0000"/>
              </a:solidFill>
              <a:effectLst>
                <a:outerShdw blurRad="38100" dist="38100" dir="2700000" algn="tl">
                  <a:srgbClr val="C0C0C0"/>
                </a:outerShdw>
              </a:effectLst>
              <a:latin typeface="黑体" pitchFamily="2" charset="-122"/>
              <a:ea typeface="黑体" pitchFamily="2" charset="-122"/>
            </a:endParaRPr>
          </a:p>
        </p:txBody>
      </p:sp>
      <p:sp>
        <p:nvSpPr>
          <p:cNvPr id="19" name="TextBox 18"/>
          <p:cNvSpPr txBox="1"/>
          <p:nvPr/>
        </p:nvSpPr>
        <p:spPr>
          <a:xfrm>
            <a:off x="2857500" y="3641725"/>
            <a:ext cx="2886075" cy="523220"/>
          </a:xfrm>
          <a:prstGeom prst="rect">
            <a:avLst/>
          </a:prstGeom>
          <a:noFill/>
        </p:spPr>
        <p:txBody>
          <a:bodyPr>
            <a:spAutoFit/>
          </a:bodyPr>
          <a:lstStyle/>
          <a:p>
            <a:pPr algn="ctr">
              <a:defRPr/>
            </a:pPr>
            <a:r>
              <a:rPr lang="zh-CN" altLang="en-US" sz="1400" b="1">
                <a:effectLst>
                  <a:outerShdw blurRad="38100" dist="38100" dir="2700000" algn="tl">
                    <a:srgbClr val="C0C0C0"/>
                  </a:outerShdw>
                </a:effectLst>
                <a:latin typeface="黑体" pitchFamily="2" charset="-122"/>
                <a:ea typeface="黑体" pitchFamily="2" charset="-122"/>
              </a:rPr>
              <a:t>依托单位：重质油国家重点实验室（</a:t>
            </a:r>
            <a:r>
              <a:rPr lang="zh-CN" altLang="en-US" sz="1400" b="1">
                <a:solidFill>
                  <a:srgbClr val="FF0000"/>
                </a:solidFill>
                <a:effectLst>
                  <a:outerShdw blurRad="38100" dist="38100" dir="2700000" algn="tl">
                    <a:srgbClr val="C0C0C0"/>
                  </a:outerShdw>
                </a:effectLst>
                <a:latin typeface="黑体" pitchFamily="2" charset="-122"/>
                <a:ea typeface="黑体" pitchFamily="2" charset="-122"/>
              </a:rPr>
              <a:t>国内唯一</a:t>
            </a:r>
            <a:r>
              <a:rPr lang="zh-CN" altLang="en-US" sz="1400" b="1">
                <a:effectLst>
                  <a:outerShdw blurRad="38100" dist="38100" dir="2700000" algn="tl">
                    <a:srgbClr val="C0C0C0"/>
                  </a:outerShdw>
                </a:effectLst>
                <a:latin typeface="黑体" pitchFamily="2" charset="-122"/>
                <a:ea typeface="黑体" pitchFamily="2" charset="-122"/>
              </a:rPr>
              <a:t>）</a:t>
            </a:r>
          </a:p>
        </p:txBody>
      </p:sp>
      <p:sp>
        <p:nvSpPr>
          <p:cNvPr id="20" name="Rectangle 25"/>
          <p:cNvSpPr>
            <a:spLocks noChangeArrowheads="1"/>
          </p:cNvSpPr>
          <p:nvPr/>
        </p:nvSpPr>
        <p:spPr bwMode="auto">
          <a:xfrm>
            <a:off x="200025" y="1131888"/>
            <a:ext cx="2327275" cy="630237"/>
          </a:xfrm>
          <a:prstGeom prst="rect">
            <a:avLst/>
          </a:prstGeom>
          <a:solidFill>
            <a:schemeClr val="bg1"/>
          </a:solidFill>
          <a:ln w="9525" algn="ctr">
            <a:noFill/>
            <a:miter lim="800000"/>
            <a:headEnd/>
            <a:tailEnd/>
          </a:ln>
        </p:spPr>
        <p:txBody>
          <a:bodyPr>
            <a:spAutoFit/>
          </a:bodyPr>
          <a:lstStyle/>
          <a:p>
            <a:pPr algn="ctr" eaLnBrk="0" hangingPunct="0">
              <a:lnSpc>
                <a:spcPct val="125000"/>
              </a:lnSpc>
              <a:defRPr/>
            </a:pPr>
            <a:r>
              <a:rPr lang="zh-CN" altLang="en-US" sz="1400" b="1" dirty="0">
                <a:solidFill>
                  <a:srgbClr val="FF0000"/>
                </a:solidFill>
                <a:effectLst>
                  <a:outerShdw blurRad="38100" dist="38100" dir="2700000" algn="tl">
                    <a:srgbClr val="000000">
                      <a:alpha val="43137"/>
                    </a:srgbClr>
                  </a:outerShdw>
                </a:effectLst>
                <a:latin typeface="+mn-ea"/>
                <a:ea typeface="+mn-ea"/>
              </a:rPr>
              <a:t>“</a:t>
            </a:r>
            <a:r>
              <a:rPr lang="zh-CN" altLang="zh-CN" sz="1400" b="1" dirty="0">
                <a:solidFill>
                  <a:srgbClr val="FF0000"/>
                </a:solidFill>
                <a:effectLst>
                  <a:outerShdw blurRad="38100" dist="38100" dir="2700000" algn="tl">
                    <a:srgbClr val="000000">
                      <a:alpha val="43137"/>
                    </a:srgbClr>
                  </a:outerShdw>
                </a:effectLst>
                <a:latin typeface="+mn-ea"/>
                <a:ea typeface="+mn-ea"/>
              </a:rPr>
              <a:t>劣质重油协同创新中心</a:t>
            </a:r>
            <a:r>
              <a:rPr lang="zh-CN" altLang="en-US" sz="1400" b="1" dirty="0">
                <a:solidFill>
                  <a:srgbClr val="FF0000"/>
                </a:solidFill>
                <a:effectLst>
                  <a:outerShdw blurRad="38100" dist="38100" dir="2700000" algn="tl">
                    <a:srgbClr val="000000">
                      <a:alpha val="43137"/>
                    </a:srgbClr>
                  </a:outerShdw>
                </a:effectLst>
                <a:latin typeface="+mn-ea"/>
                <a:ea typeface="+mn-ea"/>
              </a:rPr>
              <a:t>”</a:t>
            </a:r>
            <a:endParaRPr lang="en-US" altLang="zh-CN" sz="1400" b="1" dirty="0">
              <a:solidFill>
                <a:srgbClr val="FF0000"/>
              </a:solidFill>
              <a:effectLst>
                <a:outerShdw blurRad="38100" dist="38100" dir="2700000" algn="tl">
                  <a:srgbClr val="000000">
                    <a:alpha val="43137"/>
                  </a:srgbClr>
                </a:outerShdw>
              </a:effectLst>
              <a:latin typeface="+mn-ea"/>
              <a:ea typeface="+mn-ea"/>
            </a:endParaRPr>
          </a:p>
          <a:p>
            <a:pPr algn="ctr" eaLnBrk="0" hangingPunct="0">
              <a:lnSpc>
                <a:spcPct val="125000"/>
              </a:lnSpc>
              <a:defRPr/>
            </a:pPr>
            <a:r>
              <a:rPr lang="zh-CN" altLang="zh-CN" sz="1400" b="1" dirty="0">
                <a:solidFill>
                  <a:srgbClr val="FF0000"/>
                </a:solidFill>
                <a:effectLst>
                  <a:outerShdw blurRad="38100" dist="38100" dir="2700000" algn="tl">
                    <a:srgbClr val="000000">
                      <a:alpha val="43137"/>
                    </a:srgbClr>
                  </a:outerShdw>
                </a:effectLst>
                <a:latin typeface="+mn-ea"/>
                <a:ea typeface="+mn-ea"/>
              </a:rPr>
              <a:t>的建设的机遇</a:t>
            </a:r>
            <a:r>
              <a:rPr lang="zh-CN" altLang="en-US" sz="1400" b="1" dirty="0">
                <a:solidFill>
                  <a:srgbClr val="FF0000"/>
                </a:solidFill>
                <a:effectLst>
                  <a:outerShdw blurRad="38100" dist="38100" dir="2700000" algn="tl">
                    <a:srgbClr val="000000">
                      <a:alpha val="43137"/>
                    </a:srgbClr>
                  </a:outerShdw>
                </a:effectLst>
                <a:latin typeface="+mn-ea"/>
                <a:ea typeface="+mn-ea"/>
              </a:rPr>
              <a:t>及其必要性</a:t>
            </a:r>
            <a:endParaRPr lang="en-US" altLang="zh-CN" sz="1400" b="1" dirty="0">
              <a:solidFill>
                <a:srgbClr val="FF0000"/>
              </a:solidFill>
              <a:effectLst>
                <a:outerShdw blurRad="38100" dist="38100" dir="2700000" algn="tl">
                  <a:srgbClr val="000000">
                    <a:alpha val="43137"/>
                  </a:srgbClr>
                </a:outerShdw>
              </a:effectLst>
              <a:latin typeface="+mn-ea"/>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214313"/>
            <a:ext cx="9144000" cy="622300"/>
          </a:xfrm>
        </p:spPr>
        <p:txBody>
          <a:bodyPr/>
          <a:lstStyle/>
          <a:p>
            <a:pPr>
              <a:lnSpc>
                <a:spcPct val="125000"/>
              </a:lnSpc>
              <a:defRPr/>
            </a:pPr>
            <a:r>
              <a:rPr lang="zh-CN" altLang="en-US" dirty="0" smtClean="0">
                <a:effectLst>
                  <a:outerShdw blurRad="38100" dist="38100" dir="2700000" algn="tl">
                    <a:srgbClr val="000000">
                      <a:alpha val="43137"/>
                    </a:srgbClr>
                  </a:outerShdw>
                </a:effectLst>
                <a:latin typeface="+mn-ea"/>
                <a:ea typeface="+mn-ea"/>
              </a:rPr>
              <a:t>二、重大需求分析</a:t>
            </a:r>
            <a:endParaRPr lang="en-US" altLang="zh-CN" dirty="0" smtClean="0">
              <a:effectLst>
                <a:outerShdw blurRad="38100" dist="38100" dir="2700000" algn="tl">
                  <a:srgbClr val="000000">
                    <a:alpha val="43137"/>
                  </a:srgbClr>
                </a:outerShdw>
              </a:effectLst>
              <a:latin typeface="+mn-ea"/>
              <a:ea typeface="+mn-ea"/>
            </a:endParaRPr>
          </a:p>
        </p:txBody>
      </p:sp>
      <p:sp>
        <p:nvSpPr>
          <p:cNvPr id="71693" name="Rectangle 22"/>
          <p:cNvSpPr>
            <a:spLocks noChangeArrowheads="1"/>
          </p:cNvSpPr>
          <p:nvPr/>
        </p:nvSpPr>
        <p:spPr bwMode="gray">
          <a:xfrm>
            <a:off x="1071563" y="3224213"/>
            <a:ext cx="7177087" cy="1204912"/>
          </a:xfrm>
          <a:prstGeom prst="rect">
            <a:avLst/>
          </a:prstGeom>
          <a:noFill/>
          <a:ln w="9525" algn="ctr">
            <a:noFill/>
            <a:miter lim="800000"/>
            <a:headEnd/>
            <a:tailEnd/>
          </a:ln>
        </p:spPr>
        <p:txBody>
          <a:bodyPr>
            <a:spAutoFit/>
          </a:bodyPr>
          <a:lstStyle/>
          <a:p>
            <a:pPr eaLnBrk="0" hangingPunct="0">
              <a:defRPr/>
            </a:pPr>
            <a:r>
              <a:rPr lang="en-US" altLang="zh-CN" b="1">
                <a:effectLst>
                  <a:outerShdw blurRad="38100" dist="38100" dir="2700000" algn="tl">
                    <a:srgbClr val="C0C0C0"/>
                  </a:outerShdw>
                </a:effectLst>
                <a:latin typeface="黑体" pitchFamily="2" charset="-122"/>
                <a:ea typeface="黑体" pitchFamily="2" charset="-122"/>
              </a:rPr>
              <a:t>2.</a:t>
            </a:r>
            <a:r>
              <a:rPr lang="zh-CN" altLang="zh-CN" b="1">
                <a:solidFill>
                  <a:srgbClr val="FF0000"/>
                </a:solidFill>
                <a:effectLst>
                  <a:outerShdw blurRad="38100" dist="38100" dir="2700000" algn="tl">
                    <a:srgbClr val="C0C0C0"/>
                  </a:outerShdw>
                </a:effectLst>
                <a:latin typeface="黑体" pitchFamily="2" charset="-122"/>
                <a:ea typeface="黑体" pitchFamily="2" charset="-122"/>
              </a:rPr>
              <a:t>主要参与单位</a:t>
            </a:r>
            <a:r>
              <a:rPr lang="zh-CN" altLang="en-US" b="1">
                <a:effectLst>
                  <a:outerShdw blurRad="38100" dist="38100" dir="2700000" algn="tl">
                    <a:srgbClr val="C0C0C0"/>
                  </a:outerShdw>
                </a:effectLst>
                <a:latin typeface="黑体" pitchFamily="2" charset="-122"/>
                <a:ea typeface="黑体" pitchFamily="2" charset="-122"/>
              </a:rPr>
              <a:t>：</a:t>
            </a:r>
            <a:r>
              <a:rPr lang="zh-CN" altLang="en-US" sz="1400" b="1">
                <a:effectLst>
                  <a:outerShdw blurRad="38100" dist="38100" dir="2700000" algn="tl">
                    <a:srgbClr val="C0C0C0"/>
                  </a:outerShdw>
                </a:effectLst>
                <a:latin typeface="黑体" pitchFamily="2" charset="-122"/>
                <a:ea typeface="黑体" pitchFamily="2" charset="-122"/>
              </a:rPr>
              <a:t>山东石大科技集团有限公司、中海油（青岛）重质油加工工程技术研究中心有限公司、中石油华东设计院、青岛惠城石化科技有限公司和山东京博集团</a:t>
            </a:r>
            <a:r>
              <a:rPr lang="en-US" altLang="zh-CN" sz="1400" b="1">
                <a:effectLst>
                  <a:outerShdw blurRad="38100" dist="38100" dir="2700000" algn="tl">
                    <a:srgbClr val="C0C0C0"/>
                  </a:outerShdw>
                </a:effectLst>
                <a:latin typeface="黑体" pitchFamily="2" charset="-122"/>
                <a:ea typeface="黑体" pitchFamily="2" charset="-122"/>
              </a:rPr>
              <a:t>  </a:t>
            </a:r>
          </a:p>
          <a:p>
            <a:pPr eaLnBrk="0" hangingPunct="0">
              <a:defRPr/>
            </a:pPr>
            <a:r>
              <a:rPr lang="en-US" altLang="zh-CN" sz="1400"/>
              <a:t>                        </a:t>
            </a:r>
            <a:r>
              <a:rPr lang="en-US" altLang="zh-CN" sz="1400">
                <a:solidFill>
                  <a:srgbClr val="FF0000"/>
                </a:solidFill>
              </a:rPr>
              <a:t>---------</a:t>
            </a:r>
            <a:r>
              <a:rPr lang="zh-CN" altLang="en-US" b="1">
                <a:solidFill>
                  <a:srgbClr val="FF0000"/>
                </a:solidFill>
                <a:effectLst>
                  <a:outerShdw blurRad="38100" dist="38100" dir="2700000" algn="tl">
                    <a:srgbClr val="C0C0C0"/>
                  </a:outerShdw>
                </a:effectLst>
                <a:latin typeface="黑体" pitchFamily="2" charset="-122"/>
                <a:ea typeface="黑体" pitchFamily="2" charset="-122"/>
              </a:rPr>
              <a:t>山东省重油加工</a:t>
            </a:r>
            <a:r>
              <a:rPr lang="zh-CN" altLang="zh-CN" b="1">
                <a:solidFill>
                  <a:srgbClr val="FF0000"/>
                </a:solidFill>
                <a:effectLst>
                  <a:outerShdw blurRad="38100" dist="38100" dir="2700000" algn="tl">
                    <a:srgbClr val="C0C0C0"/>
                  </a:outerShdw>
                </a:effectLst>
                <a:latin typeface="黑体" pitchFamily="2" charset="-122"/>
                <a:ea typeface="黑体" pitchFamily="2" charset="-122"/>
              </a:rPr>
              <a:t>科技创新的核心力量</a:t>
            </a:r>
            <a:endParaRPr lang="en-US" altLang="zh-CN" b="1">
              <a:solidFill>
                <a:srgbClr val="FF0000"/>
              </a:solidFill>
              <a:effectLst>
                <a:outerShdw blurRad="38100" dist="38100" dir="2700000" algn="tl">
                  <a:srgbClr val="C0C0C0"/>
                </a:outerShdw>
              </a:effectLst>
              <a:latin typeface="黑体" pitchFamily="2" charset="-122"/>
              <a:ea typeface="黑体" pitchFamily="2" charset="-122"/>
            </a:endParaRPr>
          </a:p>
          <a:p>
            <a:pPr>
              <a:spcBef>
                <a:spcPts val="600"/>
              </a:spcBef>
              <a:defRPr/>
            </a:pPr>
            <a:r>
              <a:rPr lang="en-US" altLang="zh-CN" b="1">
                <a:effectLst>
                  <a:outerShdw blurRad="38100" dist="38100" dir="2700000" algn="tl">
                    <a:srgbClr val="C0C0C0"/>
                  </a:outerShdw>
                </a:effectLst>
                <a:latin typeface="黑体" pitchFamily="2" charset="-122"/>
                <a:ea typeface="黑体" pitchFamily="2" charset="-122"/>
              </a:rPr>
              <a:t>3.</a:t>
            </a:r>
            <a:r>
              <a:rPr lang="zh-CN" altLang="zh-CN" b="1">
                <a:effectLst>
                  <a:outerShdw blurRad="38100" dist="38100" dir="2700000" algn="tl">
                    <a:srgbClr val="C0C0C0"/>
                  </a:outerShdw>
                </a:effectLst>
                <a:latin typeface="黑体" pitchFamily="2" charset="-122"/>
                <a:ea typeface="黑体" pitchFamily="2" charset="-122"/>
              </a:rPr>
              <a:t>中国石油大学长期坚持走</a:t>
            </a:r>
            <a:r>
              <a:rPr lang="en-US" altLang="zh-CN" b="1">
                <a:effectLst>
                  <a:outerShdw blurRad="38100" dist="38100" dir="2700000" algn="tl">
                    <a:srgbClr val="C0C0C0"/>
                  </a:outerShdw>
                </a:effectLst>
                <a:latin typeface="黑体" pitchFamily="2" charset="-122"/>
                <a:ea typeface="黑体" pitchFamily="2" charset="-122"/>
              </a:rPr>
              <a:t>“</a:t>
            </a:r>
            <a:r>
              <a:rPr lang="zh-CN" altLang="zh-CN" b="1">
                <a:solidFill>
                  <a:srgbClr val="FF0000"/>
                </a:solidFill>
                <a:effectLst>
                  <a:outerShdw blurRad="38100" dist="38100" dir="2700000" algn="tl">
                    <a:srgbClr val="C0C0C0"/>
                  </a:outerShdw>
                </a:effectLst>
                <a:latin typeface="黑体" pitchFamily="2" charset="-122"/>
                <a:ea typeface="黑体" pitchFamily="2" charset="-122"/>
              </a:rPr>
              <a:t>政产学研用</a:t>
            </a:r>
            <a:r>
              <a:rPr lang="en-US" altLang="zh-CN" b="1">
                <a:effectLst>
                  <a:outerShdw blurRad="38100" dist="38100" dir="2700000" algn="tl">
                    <a:srgbClr val="C0C0C0"/>
                  </a:outerShdw>
                </a:effectLst>
                <a:latin typeface="黑体" pitchFamily="2" charset="-122"/>
                <a:ea typeface="黑体" pitchFamily="2" charset="-122"/>
              </a:rPr>
              <a:t>”</a:t>
            </a:r>
            <a:r>
              <a:rPr lang="zh-CN" altLang="zh-CN" b="1">
                <a:effectLst>
                  <a:outerShdw blurRad="38100" dist="38100" dir="2700000" algn="tl">
                    <a:srgbClr val="C0C0C0"/>
                  </a:outerShdw>
                </a:effectLst>
                <a:latin typeface="黑体" pitchFamily="2" charset="-122"/>
                <a:ea typeface="黑体" pitchFamily="2" charset="-122"/>
              </a:rPr>
              <a:t>相结合的办学道路</a:t>
            </a:r>
            <a:endParaRPr lang="en-US" altLang="zh-CN" b="1">
              <a:effectLst>
                <a:outerShdw blurRad="38100" dist="38100" dir="2700000" algn="tl">
                  <a:srgbClr val="C0C0C0"/>
                </a:outerShdw>
              </a:effectLst>
              <a:latin typeface="黑体" pitchFamily="2" charset="-122"/>
              <a:ea typeface="黑体" pitchFamily="2" charset="-122"/>
            </a:endParaRPr>
          </a:p>
        </p:txBody>
      </p:sp>
      <p:sp>
        <p:nvSpPr>
          <p:cNvPr id="71695" name="Rectangle 24"/>
          <p:cNvSpPr>
            <a:spLocks noChangeArrowheads="1"/>
          </p:cNvSpPr>
          <p:nvPr/>
        </p:nvSpPr>
        <p:spPr bwMode="black">
          <a:xfrm>
            <a:off x="5697538" y="3195638"/>
            <a:ext cx="2646362" cy="390525"/>
          </a:xfrm>
          <a:prstGeom prst="rect">
            <a:avLst/>
          </a:prstGeom>
          <a:noFill/>
          <a:ln w="9525" algn="ctr">
            <a:noFill/>
            <a:miter lim="800000"/>
            <a:headEnd/>
            <a:tailEnd/>
          </a:ln>
        </p:spPr>
        <p:txBody>
          <a:bodyPr>
            <a:spAutoFit/>
          </a:bodyPr>
          <a:lstStyle/>
          <a:p>
            <a:pPr marL="171450" indent="-171450">
              <a:lnSpc>
                <a:spcPct val="125000"/>
              </a:lnSpc>
              <a:defRPr/>
            </a:pPr>
            <a:r>
              <a:rPr lang="en-US" altLang="zh-CN" b="1" dirty="0">
                <a:effectLst>
                  <a:outerShdw blurRad="38100" dist="38100" dir="2700000" algn="tl">
                    <a:srgbClr val="000000">
                      <a:alpha val="43137"/>
                    </a:srgbClr>
                  </a:outerShdw>
                </a:effectLst>
                <a:latin typeface="+mn-ea"/>
                <a:ea typeface="+mn-ea"/>
              </a:rPr>
              <a:t>   </a:t>
            </a:r>
            <a:endParaRPr lang="en-US" altLang="zh-CN" b="1" dirty="0">
              <a:effectLst>
                <a:outerShdw blurRad="38100" dist="38100" dir="2700000" algn="tl">
                  <a:srgbClr val="000000">
                    <a:alpha val="43137"/>
                  </a:srgbClr>
                </a:outerShdw>
              </a:effectLst>
              <a:latin typeface="+mn-ea"/>
              <a:ea typeface="+mn-ea"/>
              <a:cs typeface="Arial" charset="0"/>
            </a:endParaRPr>
          </a:p>
        </p:txBody>
      </p:sp>
      <p:sp>
        <p:nvSpPr>
          <p:cNvPr id="24" name="Rectangle 25"/>
          <p:cNvSpPr>
            <a:spLocks noChangeArrowheads="1"/>
          </p:cNvSpPr>
          <p:nvPr/>
        </p:nvSpPr>
        <p:spPr bwMode="auto">
          <a:xfrm>
            <a:off x="357188" y="1150938"/>
            <a:ext cx="3643312" cy="361950"/>
          </a:xfrm>
          <a:prstGeom prst="rect">
            <a:avLst/>
          </a:prstGeom>
          <a:solidFill>
            <a:schemeClr val="bg1"/>
          </a:solidFill>
          <a:ln w="9525" algn="ctr">
            <a:noFill/>
            <a:miter lim="800000"/>
            <a:headEnd/>
            <a:tailEnd/>
          </a:ln>
        </p:spPr>
        <p:txBody>
          <a:bodyPr>
            <a:spAutoFit/>
          </a:bodyPr>
          <a:lstStyle/>
          <a:p>
            <a:pPr algn="ctr" eaLnBrk="0" hangingPunct="0">
              <a:lnSpc>
                <a:spcPct val="125000"/>
              </a:lnSpc>
              <a:defRPr/>
            </a:pPr>
            <a:r>
              <a:rPr lang="zh-CN" altLang="en-US" sz="1400" b="1" dirty="0">
                <a:solidFill>
                  <a:srgbClr val="FF0000"/>
                </a:solidFill>
                <a:effectLst>
                  <a:outerShdw blurRad="38100" dist="38100" dir="2700000" algn="tl">
                    <a:srgbClr val="000000">
                      <a:alpha val="43137"/>
                    </a:srgbClr>
                  </a:outerShdw>
                </a:effectLst>
                <a:latin typeface="+mn-ea"/>
                <a:ea typeface="+mn-ea"/>
              </a:rPr>
              <a:t>“</a:t>
            </a:r>
            <a:r>
              <a:rPr lang="zh-CN" altLang="zh-CN" sz="1400" b="1" dirty="0">
                <a:solidFill>
                  <a:srgbClr val="FF0000"/>
                </a:solidFill>
                <a:effectLst>
                  <a:outerShdw blurRad="38100" dist="38100" dir="2700000" algn="tl">
                    <a:srgbClr val="000000">
                      <a:alpha val="43137"/>
                    </a:srgbClr>
                  </a:outerShdw>
                </a:effectLst>
                <a:latin typeface="+mn-ea"/>
                <a:ea typeface="+mn-ea"/>
              </a:rPr>
              <a:t>劣质重油协同创新中心</a:t>
            </a:r>
            <a:r>
              <a:rPr lang="zh-CN" altLang="en-US" sz="1400" b="1" dirty="0">
                <a:solidFill>
                  <a:srgbClr val="FF0000"/>
                </a:solidFill>
                <a:effectLst>
                  <a:outerShdw blurRad="38100" dist="38100" dir="2700000" algn="tl">
                    <a:srgbClr val="000000">
                      <a:alpha val="43137"/>
                    </a:srgbClr>
                  </a:outerShdw>
                </a:effectLst>
                <a:latin typeface="+mn-ea"/>
                <a:ea typeface="+mn-ea"/>
              </a:rPr>
              <a:t>”</a:t>
            </a:r>
            <a:r>
              <a:rPr lang="zh-CN" altLang="zh-CN" sz="1400" b="1" dirty="0">
                <a:solidFill>
                  <a:srgbClr val="FF0000"/>
                </a:solidFill>
                <a:effectLst>
                  <a:outerShdw blurRad="38100" dist="38100" dir="2700000" algn="tl">
                    <a:srgbClr val="000000">
                      <a:alpha val="43137"/>
                    </a:srgbClr>
                  </a:outerShdw>
                </a:effectLst>
                <a:latin typeface="+mn-ea"/>
                <a:ea typeface="+mn-ea"/>
              </a:rPr>
              <a:t>的建设</a:t>
            </a:r>
            <a:r>
              <a:rPr lang="zh-CN" altLang="en-US" sz="1400" b="1" dirty="0">
                <a:solidFill>
                  <a:srgbClr val="FF0000"/>
                </a:solidFill>
                <a:effectLst>
                  <a:outerShdw blurRad="38100" dist="38100" dir="2700000" algn="tl">
                    <a:srgbClr val="000000">
                      <a:alpha val="43137"/>
                    </a:srgbClr>
                  </a:outerShdw>
                </a:effectLst>
                <a:latin typeface="+mn-ea"/>
                <a:ea typeface="+mn-ea"/>
              </a:rPr>
              <a:t>基础</a:t>
            </a:r>
            <a:endParaRPr lang="en-US" altLang="zh-CN" sz="1400" b="1" dirty="0">
              <a:solidFill>
                <a:srgbClr val="FF0000"/>
              </a:solidFill>
              <a:effectLst>
                <a:outerShdw blurRad="38100" dist="38100" dir="2700000" algn="tl">
                  <a:srgbClr val="000000">
                    <a:alpha val="43137"/>
                  </a:srgbClr>
                </a:outerShdw>
              </a:effectLst>
              <a:latin typeface="+mn-ea"/>
              <a:ea typeface="+mn-ea"/>
              <a:cs typeface="Arial" charset="0"/>
            </a:endParaRPr>
          </a:p>
        </p:txBody>
      </p:sp>
      <p:grpSp>
        <p:nvGrpSpPr>
          <p:cNvPr id="24581" name="组合 28"/>
          <p:cNvGrpSpPr>
            <a:grpSpLocks/>
          </p:cNvGrpSpPr>
          <p:nvPr/>
        </p:nvGrpSpPr>
        <p:grpSpPr bwMode="auto">
          <a:xfrm>
            <a:off x="1071563" y="1562100"/>
            <a:ext cx="7415212" cy="1662113"/>
            <a:chOff x="1380205" y="1151057"/>
            <a:chExt cx="5898375" cy="1661993"/>
          </a:xfrm>
        </p:grpSpPr>
        <p:sp>
          <p:nvSpPr>
            <p:cNvPr id="71694" name="Rectangle 23"/>
            <p:cNvSpPr>
              <a:spLocks noChangeArrowheads="1"/>
            </p:cNvSpPr>
            <p:nvPr/>
          </p:nvSpPr>
          <p:spPr bwMode="black">
            <a:xfrm>
              <a:off x="1380205" y="1436786"/>
              <a:ext cx="2490173" cy="1120694"/>
            </a:xfrm>
            <a:prstGeom prst="rect">
              <a:avLst/>
            </a:prstGeom>
            <a:noFill/>
            <a:ln w="9525" algn="ctr">
              <a:noFill/>
              <a:miter lim="800000"/>
              <a:headEnd/>
              <a:tailEnd/>
            </a:ln>
          </p:spPr>
          <p:txBody>
            <a:bodyPr>
              <a:spAutoFit/>
            </a:bodyPr>
            <a:lstStyle/>
            <a:p>
              <a:pPr indent="-171450" algn="ctr">
                <a:lnSpc>
                  <a:spcPct val="125000"/>
                </a:lnSpc>
                <a:defRPr/>
              </a:pPr>
              <a:r>
                <a:rPr lang="en-US" altLang="zh-CN" b="1">
                  <a:effectLst>
                    <a:outerShdw blurRad="38100" dist="38100" dir="2700000" algn="tl">
                      <a:srgbClr val="C0C0C0"/>
                    </a:outerShdw>
                  </a:effectLst>
                  <a:latin typeface="黑体" pitchFamily="2" charset="-122"/>
                  <a:ea typeface="黑体" pitchFamily="2" charset="-122"/>
                </a:rPr>
                <a:t> 1.</a:t>
              </a:r>
              <a:r>
                <a:rPr lang="zh-CN" altLang="zh-CN" b="1">
                  <a:solidFill>
                    <a:srgbClr val="FF0000"/>
                  </a:solidFill>
                  <a:effectLst>
                    <a:outerShdw blurRad="38100" dist="38100" dir="2700000" algn="tl">
                      <a:srgbClr val="C0C0C0"/>
                    </a:outerShdw>
                  </a:effectLst>
                  <a:latin typeface="黑体" pitchFamily="2" charset="-122"/>
                  <a:ea typeface="黑体" pitchFamily="2" charset="-122"/>
                </a:rPr>
                <a:t>牵头</a:t>
              </a:r>
              <a:r>
                <a:rPr lang="zh-CN" altLang="en-US" b="1">
                  <a:solidFill>
                    <a:srgbClr val="FF0000"/>
                  </a:solidFill>
                  <a:effectLst>
                    <a:outerShdw blurRad="38100" dist="38100" dir="2700000" algn="tl">
                      <a:srgbClr val="C0C0C0"/>
                    </a:outerShdw>
                  </a:effectLst>
                  <a:latin typeface="黑体" pitchFamily="2" charset="-122"/>
                  <a:ea typeface="黑体" pitchFamily="2" charset="-122"/>
                </a:rPr>
                <a:t>单位</a:t>
              </a:r>
              <a:r>
                <a:rPr lang="zh-CN" altLang="en-US" b="1">
                  <a:effectLst>
                    <a:outerShdw blurRad="38100" dist="38100" dir="2700000" algn="tl">
                      <a:srgbClr val="C0C0C0"/>
                    </a:outerShdw>
                  </a:effectLst>
                  <a:latin typeface="黑体" pitchFamily="2" charset="-122"/>
                  <a:ea typeface="黑体" pitchFamily="2" charset="-122"/>
                </a:rPr>
                <a:t>：</a:t>
              </a:r>
              <a:r>
                <a:rPr lang="zh-CN" altLang="zh-CN" b="1">
                  <a:effectLst>
                    <a:outerShdw blurRad="38100" dist="38100" dir="2700000" algn="tl">
                      <a:srgbClr val="C0C0C0"/>
                    </a:outerShdw>
                  </a:effectLst>
                  <a:latin typeface="黑体" pitchFamily="2" charset="-122"/>
                  <a:ea typeface="黑体" pitchFamily="2" charset="-122"/>
                </a:rPr>
                <a:t>中国石油大学</a:t>
              </a:r>
              <a:r>
                <a:rPr lang="zh-CN" altLang="en-US" b="1">
                  <a:effectLst>
                    <a:outerShdw blurRad="38100" dist="38100" dir="2700000" algn="tl">
                      <a:srgbClr val="C0C0C0"/>
                    </a:outerShdw>
                  </a:effectLst>
                  <a:latin typeface="黑体" pitchFamily="2" charset="-122"/>
                  <a:ea typeface="黑体" pitchFamily="2" charset="-122"/>
                </a:rPr>
                <a:t>在</a:t>
              </a:r>
              <a:r>
                <a:rPr lang="zh-CN" altLang="zh-CN" b="1">
                  <a:effectLst>
                    <a:outerShdw blurRad="38100" dist="38100" dir="2700000" algn="tl">
                      <a:srgbClr val="C0C0C0"/>
                    </a:outerShdw>
                  </a:effectLst>
                  <a:latin typeface="黑体" pitchFamily="2" charset="-122"/>
                  <a:ea typeface="黑体" pitchFamily="2" charset="-122"/>
                </a:rPr>
                <a:t>劣质重油</a:t>
              </a:r>
              <a:r>
                <a:rPr lang="zh-CN" altLang="en-US" b="1">
                  <a:effectLst>
                    <a:outerShdw blurRad="38100" dist="38100" dir="2700000" algn="tl">
                      <a:srgbClr val="C0C0C0"/>
                    </a:outerShdw>
                  </a:effectLst>
                  <a:latin typeface="黑体" pitchFamily="2" charset="-122"/>
                  <a:ea typeface="黑体" pitchFamily="2" charset="-122"/>
                </a:rPr>
                <a:t>领域的具备的实力及其</a:t>
              </a:r>
              <a:r>
                <a:rPr lang="zh-CN" altLang="zh-CN" b="1">
                  <a:effectLst>
                    <a:outerShdw blurRad="38100" dist="38100" dir="2700000" algn="tl">
                      <a:srgbClr val="C0C0C0"/>
                    </a:outerShdw>
                  </a:effectLst>
                  <a:latin typeface="黑体" pitchFamily="2" charset="-122"/>
                  <a:ea typeface="黑体" pitchFamily="2" charset="-122"/>
                </a:rPr>
                <a:t>协同创新能力</a:t>
              </a:r>
              <a:endParaRPr lang="en-US" altLang="zh-CN" b="1">
                <a:effectLst>
                  <a:outerShdw blurRad="38100" dist="38100" dir="2700000" algn="tl">
                    <a:srgbClr val="C0C0C0"/>
                  </a:outerShdw>
                </a:effectLst>
                <a:latin typeface="黑体" pitchFamily="2" charset="-122"/>
                <a:ea typeface="黑体" pitchFamily="2" charset="-122"/>
              </a:endParaRPr>
            </a:p>
          </p:txBody>
        </p:sp>
        <p:sp>
          <p:nvSpPr>
            <p:cNvPr id="28" name="矩形 27"/>
            <p:cNvSpPr/>
            <p:nvPr/>
          </p:nvSpPr>
          <p:spPr>
            <a:xfrm>
              <a:off x="3870378" y="1151057"/>
              <a:ext cx="3408202" cy="1661993"/>
            </a:xfrm>
            <a:prstGeom prst="rect">
              <a:avLst/>
            </a:prstGeom>
          </p:spPr>
          <p:txBody>
            <a:bodyPr>
              <a:spAutoFit/>
            </a:bodyPr>
            <a:lstStyle/>
            <a:p>
              <a:pPr>
                <a:buFont typeface="Arial" pitchFamily="34" charset="0"/>
                <a:buChar char="•"/>
                <a:defRPr/>
              </a:pPr>
              <a:r>
                <a:rPr lang="zh-CN" altLang="en-US" sz="1200" dirty="0">
                  <a:solidFill>
                    <a:srgbClr val="FF0000"/>
                  </a:solidFill>
                  <a:latin typeface="+mn-ea"/>
                  <a:ea typeface="+mn-ea"/>
                </a:rPr>
                <a:t> </a:t>
              </a:r>
              <a:r>
                <a:rPr lang="zh-CN" altLang="en-US" sz="1200" b="1" dirty="0">
                  <a:solidFill>
                    <a:srgbClr val="FF0000"/>
                  </a:solidFill>
                  <a:effectLst>
                    <a:outerShdw blurRad="38100" dist="38100" dir="2700000" algn="tl">
                      <a:srgbClr val="000000">
                        <a:alpha val="43137"/>
                      </a:srgbClr>
                    </a:outerShdw>
                  </a:effectLst>
                  <a:latin typeface="+mn-ea"/>
                  <a:ea typeface="+mn-ea"/>
                </a:rPr>
                <a:t>重质油国家重点实验室</a:t>
              </a:r>
              <a:endParaRPr lang="en-US" altLang="zh-CN" sz="1000" b="1" dirty="0">
                <a:solidFill>
                  <a:srgbClr val="FF0000"/>
                </a:solidFill>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dirty="0">
                  <a:latin typeface="+mn-ea"/>
                  <a:ea typeface="+mn-ea"/>
                </a:rPr>
                <a:t> </a:t>
              </a:r>
              <a:r>
                <a:rPr lang="zh-CN" altLang="en-US" sz="1000" b="1" dirty="0">
                  <a:effectLst>
                    <a:outerShdw blurRad="38100" dist="38100" dir="2700000" algn="tl">
                      <a:srgbClr val="000000">
                        <a:alpha val="43137"/>
                      </a:srgbClr>
                    </a:outerShdw>
                  </a:effectLst>
                  <a:latin typeface="+mn-ea"/>
                  <a:ea typeface="+mn-ea"/>
                </a:rPr>
                <a:t>国家级重点（培育）学科</a:t>
              </a:r>
              <a:r>
                <a:rPr lang="en-US" altLang="zh-CN" sz="1000" b="1" dirty="0">
                  <a:effectLst>
                    <a:outerShdw blurRad="38100" dist="38100" dir="2700000" algn="tl">
                      <a:srgbClr val="000000">
                        <a:alpha val="43137"/>
                      </a:srgbClr>
                    </a:outerShdw>
                  </a:effectLst>
                  <a:latin typeface="+mn-ea"/>
                  <a:ea typeface="+mn-ea"/>
                </a:rPr>
                <a:t>—</a:t>
              </a:r>
              <a:r>
                <a:rPr lang="zh-CN" altLang="en-US" sz="1000" b="1" dirty="0">
                  <a:effectLst>
                    <a:outerShdw blurRad="38100" dist="38100" dir="2700000" algn="tl">
                      <a:srgbClr val="000000">
                        <a:alpha val="43137"/>
                      </a:srgbClr>
                    </a:outerShdw>
                  </a:effectLst>
                  <a:latin typeface="+mn-ea"/>
                  <a:ea typeface="+mn-ea"/>
                </a:rPr>
                <a:t>工业催化学科 </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b="1" dirty="0">
                  <a:effectLst>
                    <a:outerShdw blurRad="38100" dist="38100" dir="2700000" algn="tl">
                      <a:srgbClr val="000000">
                        <a:alpha val="43137"/>
                      </a:srgbClr>
                    </a:outerShdw>
                  </a:effectLst>
                  <a:latin typeface="+mn-ea"/>
                  <a:ea typeface="+mn-ea"/>
                </a:rPr>
                <a:t> </a:t>
              </a:r>
              <a:r>
                <a:rPr lang="zh-CN" altLang="en-US" sz="1000" b="1" dirty="0">
                  <a:effectLst>
                    <a:outerShdw blurRad="38100" dist="38100" dir="2700000" algn="tl">
                      <a:srgbClr val="000000">
                        <a:alpha val="43137"/>
                      </a:srgbClr>
                    </a:outerShdw>
                  </a:effectLst>
                  <a:latin typeface="+mn-ea"/>
                  <a:ea typeface="+mn-ea"/>
                </a:rPr>
                <a:t>省部级重点学科</a:t>
              </a:r>
              <a:r>
                <a:rPr lang="en-US" altLang="zh-CN" sz="1000" b="1" dirty="0">
                  <a:effectLst>
                    <a:outerShdw blurRad="38100" dist="38100" dir="2700000" algn="tl">
                      <a:srgbClr val="000000">
                        <a:alpha val="43137"/>
                      </a:srgbClr>
                    </a:outerShdw>
                  </a:effectLst>
                  <a:latin typeface="+mn-ea"/>
                  <a:ea typeface="+mn-ea"/>
                </a:rPr>
                <a:t>—</a:t>
              </a:r>
              <a:r>
                <a:rPr lang="zh-CN" altLang="en-US" sz="1000" b="1" dirty="0">
                  <a:effectLst>
                    <a:outerShdw blurRad="38100" dist="38100" dir="2700000" algn="tl">
                      <a:srgbClr val="000000">
                        <a:alpha val="43137"/>
                      </a:srgbClr>
                    </a:outerShdw>
                  </a:effectLst>
                  <a:latin typeface="+mn-ea"/>
                  <a:ea typeface="+mn-ea"/>
                </a:rPr>
                <a:t>应用化学学科 </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zh-CN" altLang="en-US" sz="1000" b="1" dirty="0">
                  <a:effectLst>
                    <a:outerShdw blurRad="38100" dist="38100" dir="2700000" algn="tl">
                      <a:srgbClr val="000000">
                        <a:alpha val="43137"/>
                      </a:srgbClr>
                    </a:outerShdw>
                  </a:effectLst>
                  <a:latin typeface="+mn-ea"/>
                  <a:ea typeface="+mn-ea"/>
                </a:rPr>
                <a:t> 国家级重点学科</a:t>
              </a:r>
              <a:r>
                <a:rPr lang="en-US" altLang="zh-CN" sz="1000" b="1" dirty="0">
                  <a:effectLst>
                    <a:outerShdw blurRad="38100" dist="38100" dir="2700000" algn="tl">
                      <a:srgbClr val="000000">
                        <a:alpha val="43137"/>
                      </a:srgbClr>
                    </a:outerShdw>
                  </a:effectLst>
                  <a:latin typeface="+mn-ea"/>
                  <a:ea typeface="+mn-ea"/>
                </a:rPr>
                <a:t>—</a:t>
              </a:r>
              <a:r>
                <a:rPr lang="zh-CN" altLang="en-US" sz="1000" b="1" dirty="0">
                  <a:effectLst>
                    <a:outerShdw blurRad="38100" dist="38100" dir="2700000" algn="tl">
                      <a:srgbClr val="000000">
                        <a:alpha val="43137"/>
                      </a:srgbClr>
                    </a:outerShdw>
                  </a:effectLst>
                  <a:latin typeface="+mn-ea"/>
                  <a:ea typeface="+mn-ea"/>
                </a:rPr>
                <a:t>化学工艺学科 </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b="1" dirty="0">
                  <a:effectLst>
                    <a:outerShdw blurRad="38100" dist="38100" dir="2700000" algn="tl">
                      <a:srgbClr val="000000">
                        <a:alpha val="43137"/>
                      </a:srgbClr>
                    </a:outerShdw>
                  </a:effectLst>
                  <a:latin typeface="+mn-ea"/>
                  <a:ea typeface="+mn-ea"/>
                </a:rPr>
                <a:t> </a:t>
              </a:r>
              <a:r>
                <a:rPr lang="zh-CN" altLang="en-US" sz="1000" b="1" dirty="0">
                  <a:effectLst>
                    <a:outerShdw blurRad="38100" dist="38100" dir="2700000" algn="tl">
                      <a:srgbClr val="000000">
                        <a:alpha val="43137"/>
                      </a:srgbClr>
                    </a:outerShdw>
                  </a:effectLst>
                  <a:latin typeface="+mn-ea"/>
                  <a:ea typeface="+mn-ea"/>
                </a:rPr>
                <a:t>教育部油气加工新技术教育部工程研究中心 </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b="1" dirty="0">
                  <a:effectLst>
                    <a:outerShdw blurRad="38100" dist="38100" dir="2700000" algn="tl">
                      <a:srgbClr val="000000">
                        <a:alpha val="43137"/>
                      </a:srgbClr>
                    </a:outerShdw>
                  </a:effectLst>
                  <a:latin typeface="+mn-ea"/>
                  <a:ea typeface="+mn-ea"/>
                </a:rPr>
                <a:t> </a:t>
              </a:r>
              <a:r>
                <a:rPr lang="zh-CN" altLang="en-US" sz="1000" b="1" dirty="0">
                  <a:effectLst>
                    <a:outerShdw blurRad="38100" dist="38100" dir="2700000" algn="tl">
                      <a:srgbClr val="000000">
                        <a:alpha val="43137"/>
                      </a:srgbClr>
                    </a:outerShdw>
                  </a:effectLst>
                  <a:latin typeface="+mn-ea"/>
                  <a:ea typeface="+mn-ea"/>
                </a:rPr>
                <a:t>中国石油天然气集团公司催化重点实验室</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b="1" dirty="0">
                  <a:effectLst>
                    <a:outerShdw blurRad="38100" dist="38100" dir="2700000" algn="tl">
                      <a:srgbClr val="000000">
                        <a:alpha val="43137"/>
                      </a:srgbClr>
                    </a:outerShdw>
                  </a:effectLst>
                  <a:latin typeface="+mn-ea"/>
                  <a:ea typeface="+mn-ea"/>
                </a:rPr>
                <a:t> </a:t>
              </a:r>
              <a:r>
                <a:rPr lang="zh-CN" altLang="en-US" sz="1000" b="1" dirty="0">
                  <a:effectLst>
                    <a:outerShdw blurRad="38100" dist="38100" dir="2700000" algn="tl">
                      <a:srgbClr val="000000">
                        <a:alpha val="43137"/>
                      </a:srgbClr>
                    </a:outerShdw>
                  </a:effectLst>
                  <a:latin typeface="+mn-ea"/>
                  <a:ea typeface="+mn-ea"/>
                </a:rPr>
                <a:t>教育部创新团队</a:t>
              </a:r>
              <a:r>
                <a:rPr lang="en-US" altLang="zh-CN" sz="1000" b="1" dirty="0">
                  <a:effectLst>
                    <a:outerShdw blurRad="38100" dist="38100" dir="2700000" algn="tl">
                      <a:srgbClr val="000000">
                        <a:alpha val="43137"/>
                      </a:srgbClr>
                    </a:outerShdw>
                  </a:effectLst>
                  <a:latin typeface="+mn-ea"/>
                  <a:ea typeface="+mn-ea"/>
                </a:rPr>
                <a:t>—</a:t>
              </a:r>
              <a:r>
                <a:rPr lang="zh-CN" altLang="en-US" sz="1000" b="1" dirty="0">
                  <a:effectLst>
                    <a:outerShdw blurRad="38100" dist="38100" dir="2700000" algn="tl">
                      <a:srgbClr val="000000">
                        <a:alpha val="43137"/>
                      </a:srgbClr>
                    </a:outerShdw>
                  </a:effectLst>
                  <a:latin typeface="+mn-ea"/>
                  <a:ea typeface="+mn-ea"/>
                </a:rPr>
                <a:t>重质油高效转化的绿色化学与工程</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b="1" dirty="0">
                  <a:effectLst>
                    <a:outerShdw blurRad="38100" dist="38100" dir="2700000" algn="tl">
                      <a:srgbClr val="000000">
                        <a:alpha val="43137"/>
                      </a:srgbClr>
                    </a:outerShdw>
                  </a:effectLst>
                  <a:latin typeface="+mn-ea"/>
                  <a:ea typeface="+mn-ea"/>
                </a:rPr>
                <a:t> </a:t>
              </a:r>
              <a:r>
                <a:rPr lang="zh-CN" altLang="en-US" sz="1000" b="1" dirty="0">
                  <a:effectLst>
                    <a:outerShdw blurRad="38100" dist="38100" dir="2700000" algn="tl">
                      <a:srgbClr val="000000">
                        <a:alpha val="43137"/>
                      </a:srgbClr>
                    </a:outerShdw>
                  </a:effectLst>
                  <a:latin typeface="+mn-ea"/>
                  <a:ea typeface="+mn-ea"/>
                </a:rPr>
                <a:t>中国石油天然气集团公司环境工程研究开发中心</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b="1" dirty="0">
                  <a:effectLst>
                    <a:outerShdw blurRad="38100" dist="38100" dir="2700000" algn="tl">
                      <a:srgbClr val="000000">
                        <a:alpha val="43137"/>
                      </a:srgbClr>
                    </a:outerShdw>
                  </a:effectLst>
                  <a:latin typeface="+mn-ea"/>
                  <a:ea typeface="+mn-ea"/>
                </a:rPr>
                <a:t> </a:t>
              </a:r>
              <a:r>
                <a:rPr lang="zh-CN" altLang="en-US" sz="1000" b="1" dirty="0">
                  <a:effectLst>
                    <a:outerShdw blurRad="38100" dist="38100" dir="2700000" algn="tl">
                      <a:srgbClr val="000000">
                        <a:alpha val="43137"/>
                      </a:srgbClr>
                    </a:outerShdw>
                  </a:effectLst>
                  <a:latin typeface="+mn-ea"/>
                  <a:ea typeface="+mn-ea"/>
                </a:rPr>
                <a:t>中国石油天然气集团公司 </a:t>
              </a:r>
              <a:r>
                <a:rPr lang="en-US" sz="1000" b="1" dirty="0">
                  <a:effectLst>
                    <a:outerShdw blurRad="38100" dist="38100" dir="2700000" algn="tl">
                      <a:srgbClr val="000000">
                        <a:alpha val="43137"/>
                      </a:srgbClr>
                    </a:outerShdw>
                  </a:effectLst>
                  <a:latin typeface="+mn-ea"/>
                  <a:ea typeface="+mn-ea"/>
                </a:rPr>
                <a:t>HSE</a:t>
              </a:r>
              <a:r>
                <a:rPr lang="zh-CN" altLang="en-US" sz="1000" b="1" dirty="0">
                  <a:effectLst>
                    <a:outerShdw blurRad="38100" dist="38100" dir="2700000" algn="tl">
                      <a:srgbClr val="000000">
                        <a:alpha val="43137"/>
                      </a:srgbClr>
                    </a:outerShdw>
                  </a:effectLst>
                  <a:latin typeface="+mn-ea"/>
                  <a:ea typeface="+mn-ea"/>
                </a:rPr>
                <a:t>重点实验室 </a:t>
              </a:r>
              <a:endParaRPr lang="en-US" altLang="zh-CN" sz="1000" b="1" dirty="0">
                <a:effectLst>
                  <a:outerShdw blurRad="38100" dist="38100" dir="2700000" algn="tl">
                    <a:srgbClr val="000000">
                      <a:alpha val="43137"/>
                    </a:srgbClr>
                  </a:outerShdw>
                </a:effectLst>
                <a:latin typeface="+mn-ea"/>
                <a:ea typeface="+mn-ea"/>
              </a:endParaRPr>
            </a:p>
            <a:p>
              <a:pPr>
                <a:buFont typeface="Arial" pitchFamily="34" charset="0"/>
                <a:buChar char="•"/>
                <a:defRPr/>
              </a:pPr>
              <a:r>
                <a:rPr lang="en-US" altLang="zh-CN" sz="1000" b="1" dirty="0">
                  <a:effectLst>
                    <a:outerShdw blurRad="38100" dist="38100" dir="2700000" algn="tl">
                      <a:srgbClr val="000000">
                        <a:alpha val="43137"/>
                      </a:srgbClr>
                    </a:outerShdw>
                  </a:effectLst>
                  <a:latin typeface="+mn-ea"/>
                  <a:ea typeface="+mn-ea"/>
                </a:rPr>
                <a:t> </a:t>
              </a:r>
              <a:r>
                <a:rPr lang="zh-CN" altLang="en-US" sz="1000" b="1" dirty="0">
                  <a:effectLst>
                    <a:outerShdw blurRad="38100" dist="38100" dir="2700000" algn="tl">
                      <a:srgbClr val="000000">
                        <a:alpha val="43137"/>
                      </a:srgbClr>
                    </a:outerShdw>
                  </a:effectLst>
                  <a:latin typeface="+mn-ea"/>
                  <a:ea typeface="+mn-ea"/>
                </a:rPr>
                <a:t>国家安全生产监督管理局石油天然气安全生产工程技术研究中心</a:t>
              </a:r>
            </a:p>
          </p:txBody>
        </p:sp>
      </p:grpSp>
      <p:grpSp>
        <p:nvGrpSpPr>
          <p:cNvPr id="24582" name="组合 34"/>
          <p:cNvGrpSpPr>
            <a:grpSpLocks/>
          </p:cNvGrpSpPr>
          <p:nvPr/>
        </p:nvGrpSpPr>
        <p:grpSpPr bwMode="auto">
          <a:xfrm>
            <a:off x="785813" y="4786313"/>
            <a:ext cx="7875587" cy="1509712"/>
            <a:chOff x="500034" y="4633859"/>
            <a:chExt cx="8162035" cy="1509788"/>
          </a:xfrm>
        </p:grpSpPr>
        <p:pic>
          <p:nvPicPr>
            <p:cNvPr id="24583" name="图片 10"/>
            <p:cNvPicPr>
              <a:picLocks noChangeArrowheads="1"/>
            </p:cNvPicPr>
            <p:nvPr/>
          </p:nvPicPr>
          <p:blipFill>
            <a:blip r:embed="rId2" cstate="print"/>
            <a:srcRect/>
            <a:stretch>
              <a:fillRect/>
            </a:stretch>
          </p:blipFill>
          <p:spPr bwMode="auto">
            <a:xfrm>
              <a:off x="500034" y="4643448"/>
              <a:ext cx="2018512" cy="1500198"/>
            </a:xfrm>
            <a:prstGeom prst="rect">
              <a:avLst/>
            </a:prstGeom>
            <a:noFill/>
            <a:ln w="9525">
              <a:noFill/>
              <a:miter lim="800000"/>
              <a:headEnd/>
              <a:tailEnd/>
            </a:ln>
          </p:spPr>
        </p:pic>
        <p:pic>
          <p:nvPicPr>
            <p:cNvPr id="24584" name="图片 11"/>
            <p:cNvPicPr>
              <a:picLocks noChangeArrowheads="1"/>
            </p:cNvPicPr>
            <p:nvPr/>
          </p:nvPicPr>
          <p:blipFill>
            <a:blip r:embed="rId3" cstate="print"/>
            <a:srcRect/>
            <a:stretch>
              <a:fillRect/>
            </a:stretch>
          </p:blipFill>
          <p:spPr bwMode="auto">
            <a:xfrm>
              <a:off x="2518546" y="4643449"/>
              <a:ext cx="2163763" cy="1500198"/>
            </a:xfrm>
            <a:prstGeom prst="rect">
              <a:avLst/>
            </a:prstGeom>
            <a:noFill/>
            <a:ln w="9525">
              <a:noFill/>
              <a:miter lim="800000"/>
              <a:headEnd/>
              <a:tailEnd/>
            </a:ln>
          </p:spPr>
        </p:pic>
        <p:pic>
          <p:nvPicPr>
            <p:cNvPr id="24585" name="图片 6"/>
            <p:cNvPicPr>
              <a:picLocks noChangeArrowheads="1"/>
            </p:cNvPicPr>
            <p:nvPr/>
          </p:nvPicPr>
          <p:blipFill>
            <a:blip r:embed="rId4" cstate="print"/>
            <a:srcRect/>
            <a:stretch>
              <a:fillRect/>
            </a:stretch>
          </p:blipFill>
          <p:spPr bwMode="auto">
            <a:xfrm>
              <a:off x="4682310" y="4643449"/>
              <a:ext cx="2030456" cy="1500197"/>
            </a:xfrm>
            <a:prstGeom prst="rect">
              <a:avLst/>
            </a:prstGeom>
            <a:noFill/>
            <a:ln w="9525">
              <a:noFill/>
              <a:miter lim="800000"/>
              <a:headEnd/>
              <a:tailEnd/>
            </a:ln>
          </p:spPr>
        </p:pic>
        <p:pic>
          <p:nvPicPr>
            <p:cNvPr id="24586" name="Picture 6"/>
            <p:cNvPicPr>
              <a:picLocks noChangeAspect="1" noChangeArrowheads="1"/>
            </p:cNvPicPr>
            <p:nvPr/>
          </p:nvPicPr>
          <p:blipFill>
            <a:blip r:embed="rId5" cstate="print"/>
            <a:srcRect/>
            <a:stretch>
              <a:fillRect/>
            </a:stretch>
          </p:blipFill>
          <p:spPr bwMode="auto">
            <a:xfrm>
              <a:off x="6500827" y="4633859"/>
              <a:ext cx="2161242" cy="1509787"/>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ChangeArrowheads="1"/>
          </p:cNvSpPr>
          <p:nvPr/>
        </p:nvSpPr>
        <p:spPr bwMode="auto">
          <a:xfrm>
            <a:off x="0" y="188913"/>
            <a:ext cx="9144000" cy="646112"/>
          </a:xfrm>
          <a:prstGeom prst="rect">
            <a:avLst/>
          </a:prstGeom>
          <a:noFill/>
          <a:ln w="12700">
            <a:noFill/>
            <a:miter lim="800000"/>
            <a:headEnd/>
            <a:tailEnd/>
          </a:ln>
        </p:spPr>
        <p:txBody>
          <a:bodyPr lIns="91409" tIns="45705" rIns="91409" bIns="45705">
            <a:spAutoFit/>
          </a:bodyPr>
          <a:lstStyle/>
          <a:p>
            <a:pPr algn="ctr" eaLnBrk="0" hangingPunct="0">
              <a:defRPr/>
            </a:pPr>
            <a:r>
              <a:rPr lang="zh-CN" altLang="en-US" sz="3600" b="1" dirty="0">
                <a:solidFill>
                  <a:schemeClr val="tx2"/>
                </a:solidFill>
                <a:effectLst>
                  <a:outerShdw blurRad="38100" dist="38100" dir="2700000" algn="tl">
                    <a:srgbClr val="000000">
                      <a:alpha val="43137"/>
                    </a:srgbClr>
                  </a:outerShdw>
                </a:effectLst>
                <a:latin typeface="+mn-ea"/>
                <a:ea typeface="+mn-ea"/>
                <a:cs typeface="+mj-cs"/>
              </a:rPr>
              <a:t>三、总体思路、目标和任务</a:t>
            </a:r>
          </a:p>
        </p:txBody>
      </p:sp>
      <p:sp>
        <p:nvSpPr>
          <p:cNvPr id="9" name="流程图: 终止 8"/>
          <p:cNvSpPr/>
          <p:nvPr/>
        </p:nvSpPr>
        <p:spPr bwMode="auto">
          <a:xfrm>
            <a:off x="2700338" y="1412875"/>
            <a:ext cx="3665537" cy="1223963"/>
          </a:xfrm>
          <a:prstGeom prst="flowChartTerminator">
            <a:avLst/>
          </a:prstGeom>
          <a:gradFill flip="none" rotWithShape="1">
            <a:gsLst>
              <a:gs pos="0">
                <a:schemeClr val="accent1">
                  <a:lumMod val="20000"/>
                  <a:lumOff val="80000"/>
                </a:schemeClr>
              </a:gs>
              <a:gs pos="53000">
                <a:srgbClr val="D4DEFF"/>
              </a:gs>
              <a:gs pos="83000">
                <a:srgbClr val="D4DEFF"/>
              </a:gs>
              <a:gs pos="100000">
                <a:srgbClr val="96AB94"/>
              </a:gs>
            </a:gsLst>
            <a:lin ang="10800000" scaled="1"/>
            <a:tileRect/>
          </a:gradFill>
          <a:ln w="9525" cap="flat" cmpd="sng" algn="ctr">
            <a:noFill/>
            <a:prstDash val="solid"/>
            <a:round/>
            <a:headEnd type="none" w="med" len="med"/>
            <a:tailEnd type="none" w="med" len="med"/>
          </a:ln>
          <a:effectLst/>
        </p:spPr>
        <p:txBody>
          <a:bodyPr/>
          <a:lstStyle/>
          <a:p>
            <a:pPr algn="ctr" eaLnBrk="0" hangingPunct="0">
              <a:lnSpc>
                <a:spcPct val="120000"/>
              </a:lnSpc>
              <a:defRPr/>
            </a:pPr>
            <a:r>
              <a:rPr lang="zh-CN" altLang="en-US" dirty="0">
                <a:solidFill>
                  <a:srgbClr val="FF0000"/>
                </a:solidFill>
                <a:effectLst>
                  <a:outerShdw blurRad="38100" dist="38100" dir="2700000" algn="tl">
                    <a:srgbClr val="000000">
                      <a:alpha val="43137"/>
                    </a:srgbClr>
                  </a:outerShdw>
                </a:effectLst>
                <a:latin typeface="+mn-ea"/>
                <a:ea typeface="+mn-ea"/>
              </a:rPr>
              <a:t>原则 </a:t>
            </a:r>
            <a:endParaRPr lang="en-US" altLang="zh-CN" dirty="0">
              <a:solidFill>
                <a:srgbClr val="FF0000"/>
              </a:solidFill>
              <a:effectLst>
                <a:outerShdw blurRad="38100" dist="38100" dir="2700000" algn="tl">
                  <a:srgbClr val="000000">
                    <a:alpha val="43137"/>
                  </a:srgbClr>
                </a:outerShdw>
              </a:effectLst>
              <a:latin typeface="+mn-ea"/>
              <a:ea typeface="+mn-ea"/>
            </a:endParaRPr>
          </a:p>
          <a:p>
            <a:pPr algn="ctr" eaLnBrk="0" hangingPunct="0">
              <a:lnSpc>
                <a:spcPct val="120000"/>
              </a:lnSpc>
              <a:defRPr/>
            </a:pPr>
            <a:r>
              <a:rPr lang="zh-CN" altLang="zh-CN" b="1" dirty="0">
                <a:effectLst>
                  <a:outerShdw blurRad="38100" dist="38100" dir="2700000" algn="tl">
                    <a:srgbClr val="000000">
                      <a:alpha val="43137"/>
                    </a:srgbClr>
                  </a:outerShdw>
                </a:effectLst>
                <a:latin typeface="+mn-ea"/>
                <a:ea typeface="+mn-ea"/>
              </a:rPr>
              <a:t>需求导向</a:t>
            </a:r>
            <a:r>
              <a:rPr lang="en-US" altLang="zh-CN" b="1" dirty="0">
                <a:effectLst>
                  <a:outerShdw blurRad="38100" dist="38100" dir="2700000" algn="tl">
                    <a:srgbClr val="000000">
                      <a:alpha val="43137"/>
                    </a:srgbClr>
                  </a:outerShdw>
                </a:effectLst>
                <a:latin typeface="+mn-ea"/>
                <a:ea typeface="+mn-ea"/>
              </a:rPr>
              <a:t>  </a:t>
            </a:r>
            <a:r>
              <a:rPr lang="zh-CN" altLang="zh-CN" b="1" dirty="0">
                <a:effectLst>
                  <a:outerShdw blurRad="38100" dist="38100" dir="2700000" algn="tl">
                    <a:srgbClr val="000000">
                      <a:alpha val="43137"/>
                    </a:srgbClr>
                  </a:outerShdw>
                </a:effectLst>
                <a:latin typeface="+mn-ea"/>
                <a:ea typeface="+mn-ea"/>
              </a:rPr>
              <a:t>总体设计</a:t>
            </a:r>
            <a:endParaRPr lang="en-US" altLang="zh-CN" b="1" dirty="0">
              <a:effectLst>
                <a:outerShdw blurRad="38100" dist="38100" dir="2700000" algn="tl">
                  <a:srgbClr val="000000">
                    <a:alpha val="43137"/>
                  </a:srgbClr>
                </a:outerShdw>
              </a:effectLst>
              <a:latin typeface="+mn-ea"/>
              <a:ea typeface="+mn-ea"/>
            </a:endParaRPr>
          </a:p>
          <a:p>
            <a:pPr algn="ctr" eaLnBrk="0" hangingPunct="0">
              <a:lnSpc>
                <a:spcPct val="120000"/>
              </a:lnSpc>
              <a:defRPr/>
            </a:pPr>
            <a:r>
              <a:rPr lang="zh-CN" altLang="zh-CN" b="1" dirty="0">
                <a:effectLst>
                  <a:outerShdw blurRad="38100" dist="38100" dir="2700000" algn="tl">
                    <a:srgbClr val="000000">
                      <a:alpha val="43137"/>
                    </a:srgbClr>
                  </a:outerShdw>
                </a:effectLst>
                <a:latin typeface="+mn-ea"/>
                <a:ea typeface="+mn-ea"/>
              </a:rPr>
              <a:t>开放融合</a:t>
            </a:r>
            <a:r>
              <a:rPr lang="en-US" altLang="zh-CN" b="1" dirty="0">
                <a:effectLst>
                  <a:outerShdw blurRad="38100" dist="38100" dir="2700000" algn="tl">
                    <a:srgbClr val="000000">
                      <a:alpha val="43137"/>
                    </a:srgbClr>
                  </a:outerShdw>
                </a:effectLst>
                <a:latin typeface="+mn-ea"/>
                <a:ea typeface="+mn-ea"/>
              </a:rPr>
              <a:t>  </a:t>
            </a:r>
            <a:r>
              <a:rPr lang="zh-CN" altLang="zh-CN" b="1" dirty="0">
                <a:effectLst>
                  <a:outerShdw blurRad="38100" dist="38100" dir="2700000" algn="tl">
                    <a:srgbClr val="000000">
                      <a:alpha val="43137"/>
                    </a:srgbClr>
                  </a:outerShdw>
                </a:effectLst>
                <a:latin typeface="+mn-ea"/>
                <a:ea typeface="+mn-ea"/>
              </a:rPr>
              <a:t>创新引领</a:t>
            </a:r>
            <a:endParaRPr lang="zh-CN" altLang="en-US" b="1" dirty="0">
              <a:effectLst>
                <a:outerShdw blurRad="38100" dist="38100" dir="2700000" algn="tl">
                  <a:srgbClr val="000000">
                    <a:alpha val="43137"/>
                  </a:srgbClr>
                </a:outerShdw>
              </a:effectLst>
              <a:latin typeface="+mn-ea"/>
              <a:ea typeface="+mn-ea"/>
            </a:endParaRPr>
          </a:p>
        </p:txBody>
      </p:sp>
      <p:grpSp>
        <p:nvGrpSpPr>
          <p:cNvPr id="25603" name="组合 38"/>
          <p:cNvGrpSpPr>
            <a:grpSpLocks/>
          </p:cNvGrpSpPr>
          <p:nvPr/>
        </p:nvGrpSpPr>
        <p:grpSpPr bwMode="auto">
          <a:xfrm>
            <a:off x="2843213" y="2782888"/>
            <a:ext cx="3590925" cy="2303462"/>
            <a:chOff x="2720752" y="2780928"/>
            <a:chExt cx="3888432" cy="2304256"/>
          </a:xfrm>
        </p:grpSpPr>
        <p:grpSp>
          <p:nvGrpSpPr>
            <p:cNvPr id="25618" name="组合 17"/>
            <p:cNvGrpSpPr>
              <a:grpSpLocks/>
            </p:cNvGrpSpPr>
            <p:nvPr/>
          </p:nvGrpSpPr>
          <p:grpSpPr bwMode="auto">
            <a:xfrm>
              <a:off x="3294455" y="3135429"/>
              <a:ext cx="2741026" cy="1595254"/>
              <a:chOff x="4088904" y="3140968"/>
              <a:chExt cx="3096344" cy="1944216"/>
            </a:xfrm>
          </p:grpSpPr>
          <p:sp>
            <p:nvSpPr>
              <p:cNvPr id="17" name="流程图: 联系 16"/>
              <p:cNvSpPr/>
              <p:nvPr/>
            </p:nvSpPr>
            <p:spPr bwMode="auto">
              <a:xfrm>
                <a:off x="4089413" y="3140521"/>
                <a:ext cx="3095325" cy="1945111"/>
              </a:xfrm>
              <a:prstGeom prst="flowChartConnector">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eaLnBrk="0" hangingPunct="0">
                  <a:lnSpc>
                    <a:spcPct val="90000"/>
                  </a:lnSpc>
                  <a:defRPr/>
                </a:pPr>
                <a:endParaRPr lang="zh-CN" altLang="en-US">
                  <a:effectLst>
                    <a:outerShdw blurRad="38100" dist="38100" dir="2700000" algn="tl">
                      <a:srgbClr val="000000">
                        <a:alpha val="43137"/>
                      </a:srgbClr>
                    </a:outerShdw>
                  </a:effectLst>
                  <a:latin typeface="+mn-ea"/>
                  <a:ea typeface="+mn-ea"/>
                </a:endParaRPr>
              </a:p>
            </p:txBody>
          </p:sp>
          <p:sp>
            <p:nvSpPr>
              <p:cNvPr id="11" name="流程图: 联系 10"/>
              <p:cNvSpPr/>
              <p:nvPr/>
            </p:nvSpPr>
            <p:spPr bwMode="auto">
              <a:xfrm>
                <a:off x="4592354" y="3500511"/>
                <a:ext cx="2089442" cy="1225130"/>
              </a:xfrm>
              <a:prstGeom prst="flowChartConnector">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ctr" eaLnBrk="0" hangingPunct="0">
                  <a:defRPr/>
                </a:pPr>
                <a:endParaRPr lang="zh-CN" altLang="en-US" sz="2400" dirty="0">
                  <a:solidFill>
                    <a:srgbClr val="FF0000"/>
                  </a:solidFill>
                  <a:effectLst>
                    <a:outerShdw blurRad="38100" dist="38100" dir="2700000" algn="tl">
                      <a:srgbClr val="000000">
                        <a:alpha val="43137"/>
                      </a:srgbClr>
                    </a:outerShdw>
                  </a:effectLst>
                  <a:latin typeface="+mn-ea"/>
                  <a:ea typeface="+mn-ea"/>
                </a:endParaRPr>
              </a:p>
            </p:txBody>
          </p:sp>
        </p:grpSp>
        <p:sp>
          <p:nvSpPr>
            <p:cNvPr id="6165" name="等腰三角形 18"/>
            <p:cNvSpPr>
              <a:spLocks noChangeArrowheads="1"/>
            </p:cNvSpPr>
            <p:nvPr/>
          </p:nvSpPr>
          <p:spPr bwMode="auto">
            <a:xfrm>
              <a:off x="4250683" y="2780928"/>
              <a:ext cx="701362" cy="295377"/>
            </a:xfrm>
            <a:prstGeom prst="triangle">
              <a:avLst>
                <a:gd name="adj" fmla="val 50000"/>
              </a:avLst>
            </a:prstGeom>
            <a:solidFill>
              <a:srgbClr val="FFC000"/>
            </a:solidFill>
            <a:ln w="9525" algn="ctr">
              <a:noFill/>
              <a:round/>
              <a:headEnd/>
              <a:tailEnd/>
            </a:ln>
          </p:spPr>
          <p:txBody>
            <a:bodyPr/>
            <a:lstStyle/>
            <a:p>
              <a:pPr eaLnBrk="0" hangingPunct="0">
                <a:lnSpc>
                  <a:spcPct val="90000"/>
                </a:lnSpc>
                <a:defRPr/>
              </a:pPr>
              <a:endParaRPr lang="zh-CN" altLang="en-US">
                <a:effectLst>
                  <a:outerShdw blurRad="38100" dist="38100" dir="2700000" algn="tl">
                    <a:srgbClr val="000000">
                      <a:alpha val="43137"/>
                    </a:srgbClr>
                  </a:outerShdw>
                </a:effectLst>
                <a:latin typeface="+mn-ea"/>
                <a:ea typeface="+mn-ea"/>
              </a:endParaRPr>
            </a:p>
          </p:txBody>
        </p:sp>
        <p:sp>
          <p:nvSpPr>
            <p:cNvPr id="20" name="等腰三角形 19"/>
            <p:cNvSpPr/>
            <p:nvPr/>
          </p:nvSpPr>
          <p:spPr bwMode="auto">
            <a:xfrm>
              <a:off x="4250627" y="4789767"/>
              <a:ext cx="701193" cy="295417"/>
            </a:xfrm>
            <a:prstGeom prst="triangle">
              <a:avLst/>
            </a:prstGeom>
            <a:solidFill>
              <a:srgbClr val="FFC000"/>
            </a:solidFill>
            <a:ln w="9525" cap="flat" cmpd="sng" algn="ctr">
              <a:noFill/>
              <a:prstDash val="solid"/>
              <a:round/>
              <a:headEnd type="none" w="med" len="med"/>
              <a:tailEnd type="none" w="med" len="med"/>
            </a:ln>
            <a:effectLst/>
            <a:scene3d>
              <a:camera prst="orthographicFront">
                <a:rot lat="0" lon="0" rev="10800000"/>
              </a:camera>
              <a:lightRig rig="threePt" dir="t"/>
            </a:scene3d>
          </p:spPr>
          <p:txBody>
            <a:bodyPr/>
            <a:lstStyle/>
            <a:p>
              <a:pPr eaLnBrk="0" hangingPunct="0">
                <a:lnSpc>
                  <a:spcPct val="90000"/>
                </a:lnSpc>
                <a:defRPr/>
              </a:pPr>
              <a:endParaRPr lang="zh-CN" altLang="en-US">
                <a:effectLst>
                  <a:outerShdw blurRad="38100" dist="38100" dir="2700000" algn="tl">
                    <a:srgbClr val="000000">
                      <a:alpha val="43137"/>
                    </a:srgbClr>
                  </a:outerShdw>
                </a:effectLst>
                <a:latin typeface="+mn-ea"/>
                <a:ea typeface="+mn-ea"/>
              </a:endParaRPr>
            </a:p>
          </p:txBody>
        </p:sp>
        <p:sp>
          <p:nvSpPr>
            <p:cNvPr id="21" name="等腰三角形 20"/>
            <p:cNvSpPr/>
            <p:nvPr/>
          </p:nvSpPr>
          <p:spPr bwMode="auto">
            <a:xfrm>
              <a:off x="2720752" y="3844431"/>
              <a:ext cx="701193" cy="295417"/>
            </a:xfrm>
            <a:prstGeom prst="triangle">
              <a:avLst/>
            </a:prstGeom>
            <a:solidFill>
              <a:srgbClr val="FFC000"/>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a:lstStyle/>
            <a:p>
              <a:pPr eaLnBrk="0" hangingPunct="0">
                <a:lnSpc>
                  <a:spcPct val="90000"/>
                </a:lnSpc>
                <a:defRPr/>
              </a:pPr>
              <a:endParaRPr lang="zh-CN" altLang="en-US">
                <a:effectLst>
                  <a:outerShdw blurRad="38100" dist="38100" dir="2700000" algn="tl">
                    <a:srgbClr val="000000">
                      <a:alpha val="43137"/>
                    </a:srgbClr>
                  </a:outerShdw>
                </a:effectLst>
                <a:latin typeface="+mn-ea"/>
                <a:ea typeface="+mn-ea"/>
              </a:endParaRPr>
            </a:p>
          </p:txBody>
        </p:sp>
        <p:sp>
          <p:nvSpPr>
            <p:cNvPr id="22" name="等腰三角形 21"/>
            <p:cNvSpPr/>
            <p:nvPr/>
          </p:nvSpPr>
          <p:spPr bwMode="auto">
            <a:xfrm>
              <a:off x="5907991" y="3844431"/>
              <a:ext cx="701193" cy="295417"/>
            </a:xfrm>
            <a:prstGeom prst="triangle">
              <a:avLst/>
            </a:prstGeom>
            <a:solidFill>
              <a:srgbClr val="FFC000"/>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a:lstStyle/>
            <a:p>
              <a:pPr eaLnBrk="0" hangingPunct="0">
                <a:lnSpc>
                  <a:spcPct val="90000"/>
                </a:lnSpc>
                <a:defRPr/>
              </a:pPr>
              <a:endParaRPr lang="zh-CN" altLang="en-US">
                <a:effectLst>
                  <a:outerShdw blurRad="38100" dist="38100" dir="2700000" algn="tl">
                    <a:srgbClr val="000000">
                      <a:alpha val="43137"/>
                    </a:srgbClr>
                  </a:outerShdw>
                </a:effectLst>
                <a:latin typeface="+mn-ea"/>
                <a:ea typeface="+mn-ea"/>
              </a:endParaRPr>
            </a:p>
          </p:txBody>
        </p:sp>
      </p:grpSp>
      <p:sp>
        <p:nvSpPr>
          <p:cNvPr id="23" name="流程图: 终止 22"/>
          <p:cNvSpPr/>
          <p:nvPr/>
        </p:nvSpPr>
        <p:spPr bwMode="auto">
          <a:xfrm>
            <a:off x="2500313" y="5086350"/>
            <a:ext cx="3865562" cy="1150938"/>
          </a:xfrm>
          <a:prstGeom prst="flowChartTerminator">
            <a:avLst/>
          </a:prstGeom>
          <a:gradFill>
            <a:gsLst>
              <a:gs pos="0">
                <a:schemeClr val="accent1">
                  <a:lumMod val="20000"/>
                  <a:lumOff val="80000"/>
                </a:schemeClr>
              </a:gs>
              <a:gs pos="53000">
                <a:srgbClr val="D4DEFF"/>
              </a:gs>
              <a:gs pos="83000">
                <a:srgbClr val="D4DEFF"/>
              </a:gs>
              <a:gs pos="100000">
                <a:srgbClr val="96AB94"/>
              </a:gs>
            </a:gsLst>
            <a:lin ang="10800000" scaled="0"/>
          </a:gradFill>
          <a:ln w="9525" cap="flat" cmpd="sng" algn="ctr">
            <a:noFill/>
            <a:prstDash val="solid"/>
            <a:round/>
            <a:headEnd type="none" w="med" len="med"/>
            <a:tailEnd type="none" w="med" len="med"/>
          </a:ln>
          <a:effectLst/>
        </p:spPr>
        <p:txBody>
          <a:bodyPr/>
          <a:lstStyle/>
          <a:p>
            <a:pPr algn="ctr" eaLnBrk="0" hangingPunct="0">
              <a:lnSpc>
                <a:spcPct val="120000"/>
              </a:lnSpc>
              <a:defRPr/>
            </a:pPr>
            <a:r>
              <a:rPr lang="zh-CN" altLang="en-US" dirty="0">
                <a:solidFill>
                  <a:srgbClr val="FF0000"/>
                </a:solidFill>
                <a:effectLst>
                  <a:outerShdw blurRad="38100" dist="38100" dir="2700000" algn="tl">
                    <a:srgbClr val="000000">
                      <a:alpha val="43137"/>
                    </a:srgbClr>
                  </a:outerShdw>
                </a:effectLst>
                <a:latin typeface="+mn-ea"/>
                <a:ea typeface="+mn-ea"/>
              </a:rPr>
              <a:t>核心任务 </a:t>
            </a:r>
            <a:endParaRPr lang="en-US" altLang="zh-CN" dirty="0">
              <a:solidFill>
                <a:srgbClr val="FF0000"/>
              </a:solidFill>
              <a:effectLst>
                <a:outerShdw blurRad="38100" dist="38100" dir="2700000" algn="tl">
                  <a:srgbClr val="000000">
                    <a:alpha val="43137"/>
                  </a:srgbClr>
                </a:outerShdw>
              </a:effectLst>
              <a:latin typeface="+mn-ea"/>
              <a:ea typeface="+mn-ea"/>
            </a:endParaRPr>
          </a:p>
          <a:p>
            <a:pPr algn="ctr" eaLnBrk="0" hangingPunct="0">
              <a:lnSpc>
                <a:spcPct val="120000"/>
              </a:lnSpc>
              <a:defRPr/>
            </a:pPr>
            <a:r>
              <a:rPr lang="zh-CN" altLang="en-US" b="1" dirty="0">
                <a:effectLst>
                  <a:outerShdw blurRad="38100" dist="38100" dir="2700000" algn="tl">
                    <a:srgbClr val="000000">
                      <a:alpha val="43137"/>
                    </a:srgbClr>
                  </a:outerShdw>
                </a:effectLst>
                <a:latin typeface="+mn-ea"/>
                <a:ea typeface="+mn-ea"/>
              </a:rPr>
              <a:t>人才培养、科学研究、学科建设</a:t>
            </a:r>
          </a:p>
        </p:txBody>
      </p:sp>
      <p:sp>
        <p:nvSpPr>
          <p:cNvPr id="6150" name="圆角矩形 23"/>
          <p:cNvSpPr>
            <a:spLocks noChangeArrowheads="1"/>
          </p:cNvSpPr>
          <p:nvPr/>
        </p:nvSpPr>
        <p:spPr bwMode="auto">
          <a:xfrm>
            <a:off x="184150" y="2960688"/>
            <a:ext cx="2790825" cy="647700"/>
          </a:xfrm>
          <a:prstGeom prst="roundRect">
            <a:avLst>
              <a:gd name="adj" fmla="val 16667"/>
            </a:avLst>
          </a:prstGeom>
          <a:solidFill>
            <a:schemeClr val="accent1">
              <a:lumMod val="40000"/>
              <a:lumOff val="60000"/>
            </a:schemeClr>
          </a:solidFill>
          <a:ln w="9525" algn="ctr">
            <a:noFill/>
            <a:round/>
            <a:headEnd/>
            <a:tailEnd/>
          </a:ln>
        </p:spPr>
        <p:txBody>
          <a:bodyPr/>
          <a:lstStyle/>
          <a:p>
            <a:pPr eaLnBrk="0" hangingPunct="0">
              <a:lnSpc>
                <a:spcPct val="90000"/>
              </a:lnSpc>
              <a:defRPr/>
            </a:pPr>
            <a:r>
              <a:rPr lang="zh-CN" altLang="en-US" sz="1600" b="1" dirty="0">
                <a:effectLst>
                  <a:outerShdw blurRad="38100" dist="38100" dir="2700000" algn="tl">
                    <a:srgbClr val="000000">
                      <a:alpha val="43137"/>
                    </a:srgbClr>
                  </a:outerShdw>
                </a:effectLst>
                <a:latin typeface="+mn-ea"/>
                <a:ea typeface="+mn-ea"/>
              </a:rPr>
              <a:t>面向劣质油炼化行业的重大科学问题</a:t>
            </a:r>
            <a:r>
              <a:rPr lang="en-US" altLang="zh-CN" sz="1600" b="1" dirty="0">
                <a:effectLst>
                  <a:outerShdw blurRad="38100" dist="38100" dir="2700000" algn="tl">
                    <a:srgbClr val="000000">
                      <a:alpha val="43137"/>
                    </a:srgbClr>
                  </a:outerShdw>
                </a:effectLst>
                <a:latin typeface="+mn-ea"/>
                <a:ea typeface="+mn-ea"/>
              </a:rPr>
              <a:t>—</a:t>
            </a:r>
            <a:r>
              <a:rPr lang="zh-CN" altLang="en-US" sz="1600" b="1" dirty="0">
                <a:solidFill>
                  <a:srgbClr val="FF0000"/>
                </a:solidFill>
                <a:effectLst>
                  <a:outerShdw blurRad="38100" dist="38100" dir="2700000" algn="tl">
                    <a:srgbClr val="000000">
                      <a:alpha val="43137"/>
                    </a:srgbClr>
                  </a:outerShdw>
                </a:effectLst>
                <a:latin typeface="+mn-ea"/>
                <a:ea typeface="+mn-ea"/>
              </a:rPr>
              <a:t>学术中心</a:t>
            </a:r>
          </a:p>
        </p:txBody>
      </p:sp>
      <p:sp>
        <p:nvSpPr>
          <p:cNvPr id="6151" name="圆角矩形 24"/>
          <p:cNvSpPr>
            <a:spLocks noChangeArrowheads="1"/>
          </p:cNvSpPr>
          <p:nvPr/>
        </p:nvSpPr>
        <p:spPr bwMode="auto">
          <a:xfrm>
            <a:off x="184150" y="3681413"/>
            <a:ext cx="2790825" cy="576262"/>
          </a:xfrm>
          <a:prstGeom prst="roundRect">
            <a:avLst>
              <a:gd name="adj" fmla="val 16667"/>
            </a:avLst>
          </a:prstGeom>
          <a:solidFill>
            <a:schemeClr val="accent1">
              <a:lumMod val="40000"/>
              <a:lumOff val="60000"/>
            </a:schemeClr>
          </a:solidFill>
          <a:ln w="9525" algn="ctr">
            <a:noFill/>
            <a:round/>
            <a:headEnd/>
            <a:tailEnd/>
          </a:ln>
        </p:spPr>
        <p:txBody>
          <a:bodyPr/>
          <a:lstStyle/>
          <a:p>
            <a:pPr eaLnBrk="0" hangingPunct="0">
              <a:lnSpc>
                <a:spcPct val="90000"/>
              </a:lnSpc>
              <a:defRPr/>
            </a:pPr>
            <a:r>
              <a:rPr lang="zh-CN" altLang="en-US" sz="1600" b="1" dirty="0">
                <a:effectLst>
                  <a:outerShdw blurRad="38100" dist="38100" dir="2700000" algn="tl">
                    <a:srgbClr val="000000">
                      <a:alpha val="43137"/>
                    </a:srgbClr>
                  </a:outerShdw>
                </a:effectLst>
                <a:latin typeface="+mn-ea"/>
                <a:ea typeface="+mn-ea"/>
              </a:rPr>
              <a:t>面向劣质油炼化行业发展的核心技术</a:t>
            </a:r>
            <a:r>
              <a:rPr lang="en-US" altLang="zh-CN" sz="1600" b="1" dirty="0">
                <a:effectLst>
                  <a:outerShdw blurRad="38100" dist="38100" dir="2700000" algn="tl">
                    <a:srgbClr val="000000">
                      <a:alpha val="43137"/>
                    </a:srgbClr>
                  </a:outerShdw>
                </a:effectLst>
                <a:latin typeface="+mn-ea"/>
                <a:ea typeface="+mn-ea"/>
              </a:rPr>
              <a:t>——</a:t>
            </a:r>
            <a:r>
              <a:rPr lang="zh-CN" altLang="en-US" sz="1600" b="1" dirty="0">
                <a:solidFill>
                  <a:srgbClr val="FF0000"/>
                </a:solidFill>
                <a:effectLst>
                  <a:outerShdw blurRad="38100" dist="38100" dir="2700000" algn="tl">
                    <a:srgbClr val="000000">
                      <a:alpha val="43137"/>
                    </a:srgbClr>
                  </a:outerShdw>
                </a:effectLst>
                <a:latin typeface="+mn-ea"/>
                <a:ea typeface="+mn-ea"/>
              </a:rPr>
              <a:t>技术中心</a:t>
            </a:r>
          </a:p>
        </p:txBody>
      </p:sp>
      <p:sp>
        <p:nvSpPr>
          <p:cNvPr id="6152" name="圆角矩形 25"/>
          <p:cNvSpPr>
            <a:spLocks noChangeArrowheads="1"/>
          </p:cNvSpPr>
          <p:nvPr/>
        </p:nvSpPr>
        <p:spPr bwMode="auto">
          <a:xfrm>
            <a:off x="198438" y="4329113"/>
            <a:ext cx="2776537" cy="576262"/>
          </a:xfrm>
          <a:prstGeom prst="roundRect">
            <a:avLst>
              <a:gd name="adj" fmla="val 16667"/>
            </a:avLst>
          </a:prstGeom>
          <a:solidFill>
            <a:schemeClr val="accent1">
              <a:lumMod val="40000"/>
              <a:lumOff val="60000"/>
            </a:schemeClr>
          </a:solidFill>
          <a:ln w="9525" algn="ctr">
            <a:noFill/>
            <a:round/>
            <a:headEnd/>
            <a:tailEnd/>
          </a:ln>
        </p:spPr>
        <p:txBody>
          <a:bodyPr/>
          <a:lstStyle/>
          <a:p>
            <a:pPr eaLnBrk="0" hangingPunct="0">
              <a:lnSpc>
                <a:spcPct val="90000"/>
              </a:lnSpc>
              <a:defRPr/>
            </a:pPr>
            <a:r>
              <a:rPr lang="zh-CN" altLang="en-US" sz="1600" b="1" dirty="0">
                <a:effectLst>
                  <a:outerShdw blurRad="38100" dist="38100" dir="2700000" algn="tl">
                    <a:srgbClr val="000000">
                      <a:alpha val="43137"/>
                    </a:srgbClr>
                  </a:outerShdw>
                </a:effectLst>
                <a:latin typeface="+mn-ea"/>
                <a:ea typeface="+mn-ea"/>
              </a:rPr>
              <a:t>面向山东炼化企业的人才需求</a:t>
            </a:r>
            <a:r>
              <a:rPr lang="en-US" altLang="zh-CN" sz="1600" b="1" dirty="0">
                <a:effectLst>
                  <a:outerShdw blurRad="38100" dist="38100" dir="2700000" algn="tl">
                    <a:srgbClr val="000000">
                      <a:alpha val="43137"/>
                    </a:srgbClr>
                  </a:outerShdw>
                </a:effectLst>
                <a:latin typeface="+mn-ea"/>
              </a:rPr>
              <a:t>—</a:t>
            </a:r>
            <a:r>
              <a:rPr lang="zh-CN" altLang="en-US" sz="1600" b="1" dirty="0">
                <a:solidFill>
                  <a:srgbClr val="FF0000"/>
                </a:solidFill>
                <a:effectLst>
                  <a:outerShdw blurRad="38100" dist="38100" dir="2700000" algn="tl">
                    <a:srgbClr val="000000">
                      <a:alpha val="43137"/>
                    </a:srgbClr>
                  </a:outerShdw>
                </a:effectLst>
                <a:latin typeface="+mn-ea"/>
                <a:ea typeface="+mn-ea"/>
              </a:rPr>
              <a:t>支撑作用（人才基地）</a:t>
            </a:r>
          </a:p>
        </p:txBody>
      </p:sp>
      <p:sp>
        <p:nvSpPr>
          <p:cNvPr id="6155" name="椭圆形标注 28"/>
          <p:cNvSpPr>
            <a:spLocks noChangeArrowheads="1"/>
          </p:cNvSpPr>
          <p:nvPr/>
        </p:nvSpPr>
        <p:spPr bwMode="auto">
          <a:xfrm>
            <a:off x="7235825" y="665163"/>
            <a:ext cx="1712913" cy="747712"/>
          </a:xfrm>
          <a:prstGeom prst="wedgeEllipseCallout">
            <a:avLst>
              <a:gd name="adj1" fmla="val -40803"/>
              <a:gd name="adj2" fmla="val 77721"/>
            </a:avLst>
          </a:prstGeom>
          <a:solidFill>
            <a:srgbClr val="00FFFF"/>
          </a:solidFill>
          <a:ln w="9525" algn="ctr">
            <a:noFill/>
            <a:round/>
            <a:headEnd/>
            <a:tailEnd/>
          </a:ln>
        </p:spPr>
        <p:txBody>
          <a:bodyPr/>
          <a:lstStyle/>
          <a:p>
            <a:pPr algn="ctr" eaLnBrk="0" hangingPunct="0">
              <a:lnSpc>
                <a:spcPct val="90000"/>
              </a:lnSpc>
              <a:defRPr/>
            </a:pPr>
            <a:r>
              <a:rPr lang="zh-CN" altLang="en-US" dirty="0">
                <a:solidFill>
                  <a:srgbClr val="FF0000"/>
                </a:solidFill>
                <a:effectLst>
                  <a:outerShdw blurRad="38100" dist="38100" dir="2700000" algn="tl">
                    <a:srgbClr val="000000">
                      <a:alpha val="43137"/>
                    </a:srgbClr>
                  </a:outerShdw>
                </a:effectLst>
                <a:latin typeface="+mn-ea"/>
                <a:ea typeface="+mn-ea"/>
              </a:rPr>
              <a:t>八个方面改革</a:t>
            </a:r>
          </a:p>
        </p:txBody>
      </p:sp>
      <p:sp>
        <p:nvSpPr>
          <p:cNvPr id="6156" name="圆角矩形 29"/>
          <p:cNvSpPr>
            <a:spLocks noChangeArrowheads="1"/>
          </p:cNvSpPr>
          <p:nvPr/>
        </p:nvSpPr>
        <p:spPr bwMode="auto">
          <a:xfrm>
            <a:off x="6632575" y="1628775"/>
            <a:ext cx="2127250" cy="576263"/>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构建科学有效的</a:t>
            </a:r>
            <a:endParaRPr lang="en-US" altLang="zh-CN" sz="1600" b="1">
              <a:solidFill>
                <a:schemeClr val="bg1"/>
              </a:solidFill>
              <a:effectLst>
                <a:outerShdw blurRad="38100" dist="38100" dir="2700000" algn="tl">
                  <a:srgbClr val="000000"/>
                </a:outerShdw>
              </a:effectLst>
              <a:latin typeface="黑体" pitchFamily="2" charset="-122"/>
              <a:ea typeface="黑体" pitchFamily="2" charset="-122"/>
            </a:endParaRPr>
          </a:p>
          <a:p>
            <a:pPr algn="ctr" eaLnBrk="0" hangingPunct="0">
              <a:lnSpc>
                <a:spcPct val="90000"/>
              </a:lnSpc>
              <a:defRPr/>
            </a:pP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组织管理体系</a:t>
            </a:r>
          </a:p>
        </p:txBody>
      </p:sp>
      <p:sp>
        <p:nvSpPr>
          <p:cNvPr id="6157" name="圆角矩形 30"/>
          <p:cNvSpPr>
            <a:spLocks noChangeArrowheads="1"/>
          </p:cNvSpPr>
          <p:nvPr/>
        </p:nvSpPr>
        <p:spPr bwMode="auto">
          <a:xfrm>
            <a:off x="6632575" y="2205038"/>
            <a:ext cx="2127250" cy="576262"/>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探索促进协同创新的</a:t>
            </a:r>
            <a:endParaRPr lang="en-US" altLang="zh-CN" sz="1600" b="1">
              <a:solidFill>
                <a:schemeClr val="bg1"/>
              </a:solidFill>
              <a:effectLst>
                <a:outerShdw blurRad="38100" dist="38100" dir="2700000" algn="tl">
                  <a:srgbClr val="000000"/>
                </a:outerShdw>
              </a:effectLst>
              <a:latin typeface="黑体" pitchFamily="2" charset="-122"/>
              <a:ea typeface="黑体" pitchFamily="2" charset="-122"/>
            </a:endParaRPr>
          </a:p>
          <a:p>
            <a:pPr algn="ctr" eaLnBrk="0" hangingPunct="0">
              <a:lnSpc>
                <a:spcPct val="90000"/>
              </a:lnSpc>
              <a:defRPr/>
            </a:pP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人事管理制度</a:t>
            </a:r>
          </a:p>
        </p:txBody>
      </p:sp>
      <p:sp>
        <p:nvSpPr>
          <p:cNvPr id="6158" name="圆角矩形 31"/>
          <p:cNvSpPr>
            <a:spLocks noChangeArrowheads="1"/>
          </p:cNvSpPr>
          <p:nvPr/>
        </p:nvSpPr>
        <p:spPr bwMode="auto">
          <a:xfrm>
            <a:off x="6632575" y="2781300"/>
            <a:ext cx="2127250" cy="576263"/>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健全寓教于研的拔尖</a:t>
            </a:r>
            <a:endParaRPr lang="en-US" altLang="zh-CN" sz="1600" b="1">
              <a:solidFill>
                <a:schemeClr val="bg1"/>
              </a:solidFill>
              <a:effectLst>
                <a:outerShdw blurRad="38100" dist="38100" dir="2700000" algn="tl">
                  <a:srgbClr val="000000"/>
                </a:outerShdw>
              </a:effectLst>
              <a:latin typeface="黑体" pitchFamily="2" charset="-122"/>
              <a:ea typeface="黑体" pitchFamily="2" charset="-122"/>
            </a:endParaRPr>
          </a:p>
          <a:p>
            <a:pPr algn="ctr" eaLnBrk="0" hangingPunct="0">
              <a:lnSpc>
                <a:spcPct val="90000"/>
              </a:lnSpc>
              <a:defRPr/>
            </a:pP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人才培养模式</a:t>
            </a:r>
          </a:p>
        </p:txBody>
      </p:sp>
      <p:sp>
        <p:nvSpPr>
          <p:cNvPr id="6159" name="圆角矩形 32"/>
          <p:cNvSpPr>
            <a:spLocks noChangeArrowheads="1"/>
          </p:cNvSpPr>
          <p:nvPr/>
        </p:nvSpPr>
        <p:spPr bwMode="auto">
          <a:xfrm>
            <a:off x="6632575" y="3357563"/>
            <a:ext cx="2127250" cy="576262"/>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形成以创新质量和贡献为导向的</a:t>
            </a: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评价机制</a:t>
            </a:r>
          </a:p>
        </p:txBody>
      </p:sp>
      <p:sp>
        <p:nvSpPr>
          <p:cNvPr id="6160" name="圆角矩形 33"/>
          <p:cNvSpPr>
            <a:spLocks noChangeArrowheads="1"/>
          </p:cNvSpPr>
          <p:nvPr/>
        </p:nvSpPr>
        <p:spPr bwMode="auto">
          <a:xfrm>
            <a:off x="6632575" y="3933825"/>
            <a:ext cx="2127250" cy="574675"/>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建立持续创新的</a:t>
            </a:r>
            <a:endParaRPr lang="en-US" altLang="zh-CN" sz="1600" b="1">
              <a:solidFill>
                <a:schemeClr val="bg1"/>
              </a:solidFill>
              <a:effectLst>
                <a:outerShdw blurRad="38100" dist="38100" dir="2700000" algn="tl">
                  <a:srgbClr val="000000"/>
                </a:outerShdw>
              </a:effectLst>
              <a:latin typeface="黑体" pitchFamily="2" charset="-122"/>
              <a:ea typeface="黑体" pitchFamily="2" charset="-122"/>
            </a:endParaRPr>
          </a:p>
          <a:p>
            <a:pPr algn="ctr" eaLnBrk="0" hangingPunct="0">
              <a:lnSpc>
                <a:spcPct val="90000"/>
              </a:lnSpc>
              <a:defRPr/>
            </a:pP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科研组织模式</a:t>
            </a:r>
          </a:p>
        </p:txBody>
      </p:sp>
      <p:sp>
        <p:nvSpPr>
          <p:cNvPr id="6161" name="圆角矩形 34"/>
          <p:cNvSpPr>
            <a:spLocks noChangeArrowheads="1"/>
          </p:cNvSpPr>
          <p:nvPr/>
        </p:nvSpPr>
        <p:spPr bwMode="auto">
          <a:xfrm>
            <a:off x="6632575" y="4508500"/>
            <a:ext cx="2127250" cy="576263"/>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优化以学科交叉融合</a:t>
            </a:r>
            <a:endParaRPr lang="en-US" altLang="zh-CN" sz="1600" b="1">
              <a:solidFill>
                <a:schemeClr val="bg1"/>
              </a:solidFill>
              <a:effectLst>
                <a:outerShdw blurRad="38100" dist="38100" dir="2700000" algn="tl">
                  <a:srgbClr val="000000"/>
                </a:outerShdw>
              </a:effectLst>
              <a:latin typeface="黑体" pitchFamily="2" charset="-122"/>
              <a:ea typeface="黑体" pitchFamily="2" charset="-122"/>
            </a:endParaRPr>
          </a:p>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为导向的</a:t>
            </a: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资源配置</a:t>
            </a:r>
          </a:p>
        </p:txBody>
      </p:sp>
      <p:sp>
        <p:nvSpPr>
          <p:cNvPr id="6162" name="圆角矩形 35"/>
          <p:cNvSpPr>
            <a:spLocks noChangeArrowheads="1"/>
          </p:cNvSpPr>
          <p:nvPr/>
        </p:nvSpPr>
        <p:spPr bwMode="auto">
          <a:xfrm>
            <a:off x="6632575" y="5084763"/>
            <a:ext cx="2127250" cy="576262"/>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创新</a:t>
            </a: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国际交流</a:t>
            </a:r>
            <a:endParaRPr lang="en-US" altLang="zh-CN" sz="1600" b="1">
              <a:solidFill>
                <a:srgbClr val="CC0000"/>
              </a:solidFill>
              <a:effectLst>
                <a:outerShdw blurRad="38100" dist="38100" dir="2700000" algn="tl">
                  <a:srgbClr val="000000"/>
                </a:outerShdw>
              </a:effectLst>
              <a:latin typeface="黑体" pitchFamily="2" charset="-122"/>
              <a:ea typeface="黑体" pitchFamily="2" charset="-122"/>
            </a:endParaRPr>
          </a:p>
          <a:p>
            <a:pPr algn="ctr" eaLnBrk="0" hangingPunct="0">
              <a:lnSpc>
                <a:spcPct val="90000"/>
              </a:lnSpc>
              <a:defRPr/>
            </a:pP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与合作模式</a:t>
            </a:r>
          </a:p>
        </p:txBody>
      </p:sp>
      <p:sp>
        <p:nvSpPr>
          <p:cNvPr id="6163" name="圆角矩形 36"/>
          <p:cNvSpPr>
            <a:spLocks noChangeArrowheads="1"/>
          </p:cNvSpPr>
          <p:nvPr/>
        </p:nvSpPr>
        <p:spPr bwMode="auto">
          <a:xfrm>
            <a:off x="6632575" y="5661025"/>
            <a:ext cx="2127250" cy="576263"/>
          </a:xfrm>
          <a:prstGeom prst="roundRect">
            <a:avLst>
              <a:gd name="adj" fmla="val 16667"/>
            </a:avLst>
          </a:prstGeom>
          <a:solidFill>
            <a:srgbClr val="0070C0"/>
          </a:solidFill>
          <a:ln w="9525" algn="ctr">
            <a:solidFill>
              <a:srgbClr val="FFC000"/>
            </a:solidFill>
            <a:round/>
            <a:headEnd/>
            <a:tailEnd/>
          </a:ln>
        </p:spPr>
        <p:txBody>
          <a:bodyPr/>
          <a:lstStyle/>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营造有利于协同创新</a:t>
            </a:r>
            <a:endParaRPr lang="en-US" altLang="zh-CN" sz="1600" b="1">
              <a:solidFill>
                <a:schemeClr val="bg1"/>
              </a:solidFill>
              <a:effectLst>
                <a:outerShdw blurRad="38100" dist="38100" dir="2700000" algn="tl">
                  <a:srgbClr val="000000"/>
                </a:outerShdw>
              </a:effectLst>
              <a:latin typeface="黑体" pitchFamily="2" charset="-122"/>
              <a:ea typeface="黑体" pitchFamily="2" charset="-122"/>
            </a:endParaRPr>
          </a:p>
          <a:p>
            <a:pPr algn="ctr" eaLnBrk="0" hangingPunct="0">
              <a:lnSpc>
                <a:spcPct val="90000"/>
              </a:lnSpc>
              <a:defRPr/>
            </a:pPr>
            <a:r>
              <a:rPr lang="zh-CN" altLang="en-US" sz="1600" b="1">
                <a:solidFill>
                  <a:schemeClr val="bg1"/>
                </a:solidFill>
                <a:effectLst>
                  <a:outerShdw blurRad="38100" dist="38100" dir="2700000" algn="tl">
                    <a:srgbClr val="000000"/>
                  </a:outerShdw>
                </a:effectLst>
                <a:latin typeface="黑体" pitchFamily="2" charset="-122"/>
                <a:ea typeface="黑体" pitchFamily="2" charset="-122"/>
              </a:rPr>
              <a:t>的</a:t>
            </a:r>
            <a:r>
              <a:rPr lang="zh-CN" altLang="en-US" sz="1600" b="1">
                <a:solidFill>
                  <a:srgbClr val="CC0000"/>
                </a:solidFill>
                <a:effectLst>
                  <a:outerShdw blurRad="38100" dist="38100" dir="2700000" algn="tl">
                    <a:srgbClr val="000000"/>
                  </a:outerShdw>
                </a:effectLst>
                <a:latin typeface="黑体" pitchFamily="2" charset="-122"/>
                <a:ea typeface="黑体" pitchFamily="2" charset="-122"/>
              </a:rPr>
              <a:t>文化环境</a:t>
            </a:r>
          </a:p>
        </p:txBody>
      </p:sp>
      <p:sp>
        <p:nvSpPr>
          <p:cNvPr id="28" name="矩形 27"/>
          <p:cNvSpPr/>
          <p:nvPr/>
        </p:nvSpPr>
        <p:spPr>
          <a:xfrm>
            <a:off x="3554413" y="3357563"/>
            <a:ext cx="2097087" cy="1077912"/>
          </a:xfrm>
          <a:prstGeom prst="rect">
            <a:avLst/>
          </a:prstGeom>
        </p:spPr>
        <p:txBody>
          <a:bodyPr>
            <a:spAutoFit/>
          </a:bodyPr>
          <a:lstStyle/>
          <a:p>
            <a:pPr algn="ctr" eaLnBrk="0" hangingPunct="0">
              <a:lnSpc>
                <a:spcPct val="120000"/>
              </a:lnSpc>
              <a:defRPr/>
            </a:pPr>
            <a:r>
              <a:rPr lang="zh-CN" altLang="en-US" sz="2000" dirty="0">
                <a:solidFill>
                  <a:srgbClr val="FF0000"/>
                </a:solidFill>
                <a:effectLst>
                  <a:outerShdw blurRad="38100" dist="38100" dir="2700000" algn="tl">
                    <a:srgbClr val="000000">
                      <a:alpha val="43137"/>
                    </a:srgbClr>
                  </a:outerShdw>
                </a:effectLst>
                <a:latin typeface="+mn-ea"/>
                <a:ea typeface="+mn-ea"/>
              </a:rPr>
              <a:t>出发点 </a:t>
            </a:r>
            <a:endParaRPr lang="en-US" altLang="zh-CN" sz="2000" dirty="0">
              <a:solidFill>
                <a:srgbClr val="FF0000"/>
              </a:solidFill>
              <a:effectLst>
                <a:outerShdw blurRad="38100" dist="38100" dir="2700000" algn="tl">
                  <a:srgbClr val="000000">
                    <a:alpha val="43137"/>
                  </a:srgbClr>
                </a:outerShdw>
              </a:effectLst>
              <a:latin typeface="+mn-ea"/>
              <a:ea typeface="+mn-ea"/>
            </a:endParaRPr>
          </a:p>
          <a:p>
            <a:pPr algn="ctr" eaLnBrk="0" hangingPunct="0">
              <a:defRPr/>
            </a:pPr>
            <a:r>
              <a:rPr lang="zh-CN" altLang="en-US" sz="2000" b="1" dirty="0">
                <a:effectLst>
                  <a:outerShdw blurRad="38100" dist="38100" dir="2700000" algn="tl">
                    <a:srgbClr val="000000">
                      <a:alpha val="43137"/>
                    </a:srgbClr>
                  </a:outerShdw>
                </a:effectLst>
                <a:latin typeface="+mn-ea"/>
                <a:ea typeface="+mn-ea"/>
              </a:rPr>
              <a:t>国家急需</a:t>
            </a:r>
            <a:endParaRPr lang="en-US" altLang="zh-CN" sz="2000" b="1" dirty="0">
              <a:effectLst>
                <a:outerShdw blurRad="38100" dist="38100" dir="2700000" algn="tl">
                  <a:srgbClr val="000000">
                    <a:alpha val="43137"/>
                  </a:srgbClr>
                </a:outerShdw>
              </a:effectLst>
              <a:latin typeface="+mn-ea"/>
              <a:ea typeface="+mn-ea"/>
            </a:endParaRPr>
          </a:p>
          <a:p>
            <a:pPr algn="ctr" eaLnBrk="0" hangingPunct="0">
              <a:defRPr/>
            </a:pPr>
            <a:r>
              <a:rPr lang="zh-CN" altLang="en-US" sz="2000" b="1" dirty="0">
                <a:effectLst>
                  <a:outerShdw blurRad="38100" dist="38100" dir="2700000" algn="tl">
                    <a:srgbClr val="000000">
                      <a:alpha val="43137"/>
                    </a:srgbClr>
                  </a:outerShdw>
                </a:effectLst>
                <a:latin typeface="+mn-ea"/>
                <a:ea typeface="+mn-ea"/>
              </a:rPr>
              <a:t>世界一流</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714375" y="1500188"/>
          <a:ext cx="7929563" cy="4640267"/>
        </p:xfrm>
        <a:graphic>
          <a:graphicData uri="http://schemas.openxmlformats.org/drawingml/2006/table">
            <a:tbl>
              <a:tblPr/>
              <a:tblGrid>
                <a:gridCol w="1428750"/>
                <a:gridCol w="2286000"/>
                <a:gridCol w="857250"/>
                <a:gridCol w="1143000"/>
                <a:gridCol w="2214563"/>
              </a:tblGrid>
              <a:tr h="163513">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平台</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研究方向</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PI</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数量</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PI</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人选</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研究骨干</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rowSpan="4">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劣质重油高效转化的化学基础</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1.1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劣质重油的复杂多层次组成、结构与转化化学</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夏道宏</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李青松、刘</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黑体" pitchFamily="2" charset="-122"/>
                          <a:cs typeface="Times New Roman" pitchFamily="18" charset="0"/>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东、张龙力、赵瑞玉</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1.2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劣质重油加工利用的催化材料</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阎子峰</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刘欣梅、邢</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黑体" pitchFamily="2" charset="-122"/>
                          <a:cs typeface="Times New Roman" pitchFamily="18" charset="0"/>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伟、白</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rPr>
                        <a:t>鹏、张</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rPr>
                        <a:t>磊</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1.3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纳米材料制备的理论与技术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薛庆忠</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孙道峰、张</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黑体" pitchFamily="2" charset="-122"/>
                          <a:cs typeface="Times New Roman" pitchFamily="18" charset="0"/>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军、郑经堂、张钦辉</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cs typeface="Times New Roman" pitchFamily="18" charset="0"/>
                        </a:rPr>
                        <a:t>1.4 </a:t>
                      </a: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宋体" charset="-122"/>
                          <a:cs typeface="Times New Roman" pitchFamily="18" charset="0"/>
                        </a:rPr>
                        <a:t>劣质重油高效利用的生物化学</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cs typeface="Times New Roman" pitchFamily="18" charset="0"/>
                        </a:rPr>
                        <a:t>1</a:t>
                      </a:r>
                      <a:endPar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cs typeface="Times New Roman" pitchFamily="18" charset="0"/>
                        </a:rPr>
                        <a:t>吕建仁</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cs typeface="Times New Roman" pitchFamily="18" charset="0"/>
                        </a:rPr>
                        <a:t>黄</a:t>
                      </a:r>
                      <a:r>
                        <a:rPr kumimoji="0" lang="en-US" sz="1000" b="1" i="0" u="none" strike="noStrike" cap="none" normalizeH="0" baseline="0" smtClean="0">
                          <a:ln>
                            <a:noFill/>
                          </a:ln>
                          <a:solidFill>
                            <a:srgbClr val="FF0000"/>
                          </a:solidFill>
                          <a:effectLst>
                            <a:outerShdw blurRad="38100" dist="38100" dir="2700000" algn="tl">
                              <a:srgbClr val="C0C0C0"/>
                            </a:outerShdw>
                          </a:effectLst>
                          <a:latin typeface="Arial" charset="0"/>
                          <a:ea typeface="黑体" pitchFamily="2" charset="-122"/>
                          <a:cs typeface="Times New Roman" pitchFamily="18" charset="0"/>
                        </a:rPr>
                        <a:t>  </a:t>
                      </a: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cs typeface="Times New Roman" pitchFamily="18" charset="0"/>
                        </a:rPr>
                        <a:t>方、徐</a:t>
                      </a:r>
                      <a:r>
                        <a:rPr kumimoji="0" lang="en-US"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cs typeface="Times New Roman" pitchFamily="18" charset="0"/>
                        </a:rPr>
                        <a:t>  </a:t>
                      </a: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rPr>
                        <a:t>海、朱</a:t>
                      </a:r>
                      <a:r>
                        <a:rPr kumimoji="0" lang="en-US"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rPr>
                        <a:t>  </a:t>
                      </a: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rPr>
                        <a:t>虎、葛宝胜</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rowSpan="6">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2.</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劣质重油高效转化工艺与工程技术</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2.1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劣质重油催化裂化技术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杨朝合</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山红红、李春义、赵</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黑体" pitchFamily="2" charset="-122"/>
                          <a:cs typeface="Times New Roman" pitchFamily="18" charset="0"/>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辉、陈小博</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2.2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劣质重油悬浮床加氢转化技术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刘晨光</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邓文安、孙兰义、李传、石斌</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2.3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劣质重油热转化新技术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王宗贤</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肖家治、郭爱军、王兰娟</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2.4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劣质重油加工利用的关键装备技术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金有海</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王振波、仇性启、刘国荣</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cs typeface="Times New Roman" pitchFamily="18" charset="0"/>
                        </a:rPr>
                        <a:t>2.5 </a:t>
                      </a: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宋体" charset="-122"/>
                          <a:cs typeface="Times New Roman" pitchFamily="18" charset="0"/>
                        </a:rPr>
                        <a:t>劣质重油加工工程设计技术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cs typeface="Times New Roman" pitchFamily="18" charset="0"/>
                        </a:rPr>
                        <a:t>谢崇亮</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cs typeface="Times New Roman" pitchFamily="18" charset="0"/>
                        </a:rPr>
                        <a:t>王国旗、刘键、聂力</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2.6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劣质重油加工利用的安全环保技术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赵东风</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赵朝成、张秀霞、刘</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黑体" pitchFamily="2" charset="-122"/>
                          <a:cs typeface="Times New Roman" pitchFamily="18" charset="0"/>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义、刘</a:t>
                      </a:r>
                      <a:r>
                        <a:rPr kumimoji="0" lang="en-US"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rPr>
                        <a:t>芳</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3.</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劣质重油加工产品的清洁化和高值化技术</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3.1 </a:t>
                      </a: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rPr>
                        <a:t>超清洁汽柴油生产技术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chemeClr val="tx1"/>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柳云骐</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cs typeface="Times New Roman" pitchFamily="18" charset="0"/>
                        </a:rPr>
                        <a:t>张孔远、殷长龙、柴永明、郭海玲</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vMerge="1">
                  <a:txBody>
                    <a:bodyPr/>
                    <a:lstStyle/>
                    <a:p>
                      <a:endParaRPr lang="zh-CN" alt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cs typeface="Times New Roman" pitchFamily="18" charset="0"/>
                        </a:rPr>
                        <a:t>3.2 </a:t>
                      </a: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宋体" charset="-122"/>
                          <a:cs typeface="Times New Roman" pitchFamily="18" charset="0"/>
                        </a:rPr>
                        <a:t>劣质重油生产高附加值、特色沥青产品技术</a:t>
                      </a:r>
                    </a:p>
                  </a:txBody>
                  <a:tcPr marL="55316" marR="5531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en-US" altLang="zh-CN" sz="1000" b="1" i="0" u="none" strike="noStrike" cap="none" normalizeH="0" baseline="0" smtClean="0">
                          <a:ln>
                            <a:noFill/>
                          </a:ln>
                          <a:solidFill>
                            <a:srgbClr val="FF0000"/>
                          </a:solidFill>
                          <a:effectLst>
                            <a:outerShdw blurRad="38100" dist="38100" dir="2700000" algn="tl">
                              <a:srgbClr val="C0C0C0"/>
                            </a:outerShdw>
                          </a:effectLst>
                          <a:latin typeface="Arial" charset="0"/>
                          <a:ea typeface="宋体" charset="-122"/>
                          <a:cs typeface="Times New Roman" pitchFamily="18" charset="0"/>
                        </a:rPr>
                        <a:t>1</a:t>
                      </a:r>
                      <a:endParaRPr kumimoji="0" lang="zh-CN" altLang="zh-CN"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宋体" charset="-122"/>
                        <a:cs typeface="Times New Roman" pitchFamily="18" charset="0"/>
                      </a:endParaRP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cs typeface="Times New Roman" pitchFamily="18" charset="0"/>
                        </a:rPr>
                        <a:t>张玉贞</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2636838" algn="ctr"/>
                          <a:tab pos="5273675" algn="r"/>
                        </a:tabLst>
                      </a:pPr>
                      <a:r>
                        <a:rPr kumimoji="0" lang="zh-CN" altLang="en-US" sz="1000" b="1" i="0" u="none" strike="noStrike" cap="none" normalizeH="0" baseline="0" smtClean="0">
                          <a:ln>
                            <a:noFill/>
                          </a:ln>
                          <a:solidFill>
                            <a:srgbClr val="FF0000"/>
                          </a:solidFill>
                          <a:effectLst>
                            <a:outerShdw blurRad="38100" dist="38100" dir="2700000" algn="tl">
                              <a:srgbClr val="C0C0C0"/>
                            </a:outerShdw>
                          </a:effectLst>
                          <a:latin typeface="黑体" pitchFamily="2" charset="-122"/>
                          <a:ea typeface="黑体" pitchFamily="2" charset="-122"/>
                          <a:cs typeface="Times New Roman" pitchFamily="18" charset="0"/>
                        </a:rPr>
                        <a:t>范维玉、甘为民、张小英、魏建明</a:t>
                      </a:r>
                    </a:p>
                  </a:txBody>
                  <a:tcPr marL="55316" marR="5531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5" name="Rectangle 1"/>
          <p:cNvSpPr>
            <a:spLocks noChangeArrowheads="1"/>
          </p:cNvSpPr>
          <p:nvPr/>
        </p:nvSpPr>
        <p:spPr bwMode="auto">
          <a:xfrm>
            <a:off x="1643063" y="1042988"/>
            <a:ext cx="5667375" cy="338137"/>
          </a:xfrm>
          <a:prstGeom prst="rect">
            <a:avLst/>
          </a:prstGeom>
          <a:noFill/>
          <a:ln w="9525">
            <a:noFill/>
            <a:miter lim="800000"/>
            <a:headEnd/>
            <a:tailEnd/>
          </a:ln>
          <a:effectLst/>
        </p:spPr>
        <p:txBody>
          <a:bodyPr wrap="none" anchor="ctr">
            <a:spAutoFit/>
          </a:bodyPr>
          <a:lstStyle/>
          <a:p>
            <a:pPr algn="ctr">
              <a:defRPr/>
            </a:pPr>
            <a:r>
              <a:rPr lang="zh-CN" altLang="zh-CN" sz="1600" b="1" dirty="0">
                <a:latin typeface="+mn-ea"/>
                <a:ea typeface="+mn-ea"/>
                <a:cs typeface="Times New Roman" pitchFamily="18" charset="0"/>
              </a:rPr>
              <a:t> </a:t>
            </a:r>
            <a:r>
              <a:rPr lang="en-US" altLang="zh-CN" sz="1600" b="1" dirty="0">
                <a:latin typeface="+mn-ea"/>
                <a:ea typeface="+mn-ea"/>
                <a:cs typeface="Times New Roman" pitchFamily="18" charset="0"/>
              </a:rPr>
              <a:t>“</a:t>
            </a:r>
            <a:r>
              <a:rPr lang="zh-CN" altLang="en-US" sz="1600" b="1" dirty="0">
                <a:latin typeface="+mn-ea"/>
                <a:ea typeface="+mn-ea"/>
                <a:cs typeface="Times New Roman" pitchFamily="18" charset="0"/>
              </a:rPr>
              <a:t>劣质重油高效利用协同创新中心”研究方向及</a:t>
            </a:r>
            <a:r>
              <a:rPr lang="en-US" altLang="zh-CN" sz="1600" b="1" dirty="0">
                <a:latin typeface="+mn-ea"/>
                <a:ea typeface="+mn-ea"/>
                <a:cs typeface="Times New Roman" pitchFamily="18" charset="0"/>
              </a:rPr>
              <a:t>PI</a:t>
            </a:r>
            <a:r>
              <a:rPr lang="zh-CN" altLang="en-US" sz="1600" b="1" dirty="0">
                <a:latin typeface="+mn-ea"/>
                <a:ea typeface="+mn-ea"/>
                <a:cs typeface="Times New Roman" pitchFamily="18" charset="0"/>
              </a:rPr>
              <a:t>岗位设置</a:t>
            </a:r>
            <a:endParaRPr lang="zh-CN" altLang="en-US" sz="1600" b="1" dirty="0">
              <a:latin typeface="+mn-ea"/>
              <a:ea typeface="+mn-ea"/>
            </a:endParaRPr>
          </a:p>
        </p:txBody>
      </p:sp>
      <p:sp>
        <p:nvSpPr>
          <p:cNvPr id="6" name="Rectangle 2"/>
          <p:cNvSpPr>
            <a:spLocks noGrp="1" noChangeArrowheads="1"/>
          </p:cNvSpPr>
          <p:nvPr>
            <p:ph type="title"/>
          </p:nvPr>
        </p:nvSpPr>
        <p:spPr>
          <a:xfrm>
            <a:off x="0" y="214313"/>
            <a:ext cx="9144000" cy="622300"/>
          </a:xfrm>
        </p:spPr>
        <p:txBody>
          <a:bodyPr/>
          <a:lstStyle/>
          <a:p>
            <a:pPr>
              <a:defRPr/>
            </a:pPr>
            <a:r>
              <a:rPr lang="zh-CN" altLang="en-US" dirty="0" smtClean="0">
                <a:effectLst>
                  <a:outerShdw blurRad="38100" dist="38100" dir="2700000" algn="tl">
                    <a:srgbClr val="000000">
                      <a:alpha val="43137"/>
                    </a:srgbClr>
                  </a:outerShdw>
                </a:effectLst>
                <a:latin typeface="黑体" pitchFamily="2" charset="-122"/>
                <a:ea typeface="黑体" pitchFamily="2" charset="-122"/>
              </a:rPr>
              <a:t>四、组建与分工</a:t>
            </a:r>
            <a:endParaRPr lang="en-US" altLang="zh-CN" sz="2800" dirty="0" smtClean="0">
              <a:effectLst>
                <a:outerShdw blurRad="38100" dist="38100" dir="2700000" algn="tl">
                  <a:srgbClr val="000000">
                    <a:alpha val="43137"/>
                  </a:srgbClr>
                </a:outerShdw>
              </a:effectLst>
            </a:endParaRPr>
          </a:p>
        </p:txBody>
      </p:sp>
      <p:sp>
        <p:nvSpPr>
          <p:cNvPr id="5" name="矩形 4"/>
          <p:cNvSpPr/>
          <p:nvPr/>
        </p:nvSpPr>
        <p:spPr>
          <a:xfrm>
            <a:off x="1285875" y="6215063"/>
            <a:ext cx="5040313" cy="400050"/>
          </a:xfrm>
          <a:prstGeom prst="rect">
            <a:avLst/>
          </a:prstGeom>
        </p:spPr>
        <p:txBody>
          <a:bodyPr>
            <a:spAutoFit/>
          </a:bodyPr>
          <a:lstStyle/>
          <a:p>
            <a:pPr>
              <a:defRPr/>
            </a:pPr>
            <a:r>
              <a:rPr lang="zh-CN" altLang="zh-CN" sz="2000" b="1" dirty="0">
                <a:solidFill>
                  <a:srgbClr val="FF0000"/>
                </a:solidFill>
                <a:effectLst>
                  <a:outerShdw blurRad="38100" dist="38100" dir="2700000" algn="tl">
                    <a:srgbClr val="000000">
                      <a:alpha val="43137"/>
                    </a:srgbClr>
                  </a:outerShdw>
                </a:effectLst>
                <a:latin typeface="黑体" pitchFamily="2" charset="-122"/>
                <a:ea typeface="黑体" pitchFamily="2" charset="-122"/>
              </a:rPr>
              <a:t>强优协同、各展其长、优势互补、无缝对接</a:t>
            </a:r>
            <a:endParaRPr lang="zh-CN" altLang="en-US" sz="2000" b="1" dirty="0">
              <a:solidFill>
                <a:srgbClr val="FF0000"/>
              </a:solidFill>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Tahoma" pitchFamily="34"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Tahoma" pitchFamily="34" charset="0"/>
            <a:ea typeface="黑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5069</TotalTime>
  <Words>2281</Words>
  <Application>Microsoft Office PowerPoint</Application>
  <PresentationFormat>全屏显示(4:3)</PresentationFormat>
  <Paragraphs>390</Paragraphs>
  <Slides>23</Slides>
  <Notes>2</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Blends</vt:lpstr>
      <vt:lpstr>劣质重油高效利用 山东省高等学校协同创新中心</vt:lpstr>
      <vt:lpstr>汇报内容</vt:lpstr>
      <vt:lpstr>一、基础条件</vt:lpstr>
      <vt:lpstr>一、基础条件</vt:lpstr>
      <vt:lpstr>一、基础条件</vt:lpstr>
      <vt:lpstr>二、重大需求分析</vt:lpstr>
      <vt:lpstr>二、重大需求分析</vt:lpstr>
      <vt:lpstr>幻灯片 8</vt:lpstr>
      <vt:lpstr>四、组建与分工</vt:lpstr>
      <vt:lpstr>四、组建与分工</vt:lpstr>
      <vt:lpstr>四、组建与分工</vt:lpstr>
      <vt:lpstr>五、机制体制改革与制度</vt:lpstr>
      <vt:lpstr>五、机制体制改革与制度</vt:lpstr>
      <vt:lpstr>五、机制体制改革与制度</vt:lpstr>
      <vt:lpstr>五、机制体制改革与制度</vt:lpstr>
      <vt:lpstr>五、机制体制改革与制度</vt:lpstr>
      <vt:lpstr>六、经费筹措</vt:lpstr>
      <vt:lpstr>六、经费筹措</vt:lpstr>
      <vt:lpstr>七、预期成效</vt:lpstr>
      <vt:lpstr>七、预期成效</vt:lpstr>
      <vt:lpstr>七、预期成效</vt:lpstr>
      <vt:lpstr>七、预期成效</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admin</cp:lastModifiedBy>
  <cp:revision>1227</cp:revision>
  <dcterms:created xsi:type="dcterms:W3CDTF">2012-12-14T08:10:11Z</dcterms:created>
  <dcterms:modified xsi:type="dcterms:W3CDTF">2013-07-12T01:23:59Z</dcterms:modified>
</cp:coreProperties>
</file>